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slides/slide27.xml" ContentType="application/vnd.openxmlformats-officedocument.presentationml.slide+xml"/>
  <Override PartName="/ppt/presentation.xml" ContentType="application/vnd.openxmlformats-officedocument.presentationml.presentation.main+xml"/>
  <Override PartName="/ppt/slides/slide25.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Masters/slideMaster4.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ppt/tags/tag14.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63" r:id="rId6"/>
    <p:sldMasterId id="2147484390" r:id="rId7"/>
    <p:sldMasterId id="2147484401" r:id="rId8"/>
  </p:sldMasterIdLst>
  <p:notesMasterIdLst>
    <p:notesMasterId r:id="rId38"/>
  </p:notesMasterIdLst>
  <p:handoutMasterIdLst>
    <p:handoutMasterId r:id="rId39"/>
  </p:handoutMasterIdLst>
  <p:sldIdLst>
    <p:sldId id="900" r:id="rId9"/>
    <p:sldId id="949" r:id="rId10"/>
    <p:sldId id="950" r:id="rId11"/>
    <p:sldId id="930" r:id="rId12"/>
    <p:sldId id="932" r:id="rId13"/>
    <p:sldId id="951" r:id="rId14"/>
    <p:sldId id="933" r:id="rId15"/>
    <p:sldId id="952" r:id="rId16"/>
    <p:sldId id="954" r:id="rId17"/>
    <p:sldId id="958" r:id="rId18"/>
    <p:sldId id="959" r:id="rId19"/>
    <p:sldId id="956" r:id="rId20"/>
    <p:sldId id="957" r:id="rId21"/>
    <p:sldId id="962" r:id="rId22"/>
    <p:sldId id="934" r:id="rId23"/>
    <p:sldId id="936" r:id="rId24"/>
    <p:sldId id="937" r:id="rId25"/>
    <p:sldId id="938" r:id="rId26"/>
    <p:sldId id="944" r:id="rId27"/>
    <p:sldId id="945" r:id="rId28"/>
    <p:sldId id="946" r:id="rId29"/>
    <p:sldId id="947" r:id="rId30"/>
    <p:sldId id="948" r:id="rId31"/>
    <p:sldId id="940" r:id="rId32"/>
    <p:sldId id="941" r:id="rId33"/>
    <p:sldId id="942" r:id="rId34"/>
    <p:sldId id="961" r:id="rId35"/>
    <p:sldId id="943" r:id="rId36"/>
    <p:sldId id="929" r:id="rId37"/>
  </p:sldIdLst>
  <p:sldSz cx="9144000" cy="6858000" type="screen4x3"/>
  <p:notesSz cx="6858000" cy="9296400"/>
  <p:custShowLst>
    <p:custShow name="Custom Show 1" id="0">
      <p:sldLst>
        <p:sld r:id="rId9"/>
        <p:sld r:id="rId12"/>
        <p:sld r:id="rId37"/>
      </p:sldLst>
    </p:custShow>
  </p:custShowLst>
  <p:custDataLst>
    <p:tags r:id="rId40"/>
  </p:custDataLst>
  <p:defaultTextStyle>
    <a:defPPr>
      <a:defRPr lang="en-US"/>
    </a:defPPr>
    <a:lvl1pPr algn="l" rtl="0" fontAlgn="base">
      <a:spcBef>
        <a:spcPct val="0"/>
      </a:spcBef>
      <a:spcAft>
        <a:spcPct val="0"/>
      </a:spcAft>
      <a:defRPr sz="2400" b="1" kern="1200">
        <a:solidFill>
          <a:schemeClr val="bg1"/>
        </a:solidFill>
        <a:latin typeface="Arial" charset="0"/>
        <a:ea typeface="+mn-ea"/>
        <a:cs typeface="+mn-cs"/>
      </a:defRPr>
    </a:lvl1pPr>
    <a:lvl2pPr marL="457200" algn="l" rtl="0" fontAlgn="base">
      <a:spcBef>
        <a:spcPct val="0"/>
      </a:spcBef>
      <a:spcAft>
        <a:spcPct val="0"/>
      </a:spcAft>
      <a:defRPr sz="2400" b="1" kern="1200">
        <a:solidFill>
          <a:schemeClr val="bg1"/>
        </a:solidFill>
        <a:latin typeface="Arial" charset="0"/>
        <a:ea typeface="+mn-ea"/>
        <a:cs typeface="+mn-cs"/>
      </a:defRPr>
    </a:lvl2pPr>
    <a:lvl3pPr marL="914400" algn="l" rtl="0" fontAlgn="base">
      <a:spcBef>
        <a:spcPct val="0"/>
      </a:spcBef>
      <a:spcAft>
        <a:spcPct val="0"/>
      </a:spcAft>
      <a:defRPr sz="2400" b="1" kern="1200">
        <a:solidFill>
          <a:schemeClr val="bg1"/>
        </a:solidFill>
        <a:latin typeface="Arial" charset="0"/>
        <a:ea typeface="+mn-ea"/>
        <a:cs typeface="+mn-cs"/>
      </a:defRPr>
    </a:lvl3pPr>
    <a:lvl4pPr marL="1371600" algn="l" rtl="0" fontAlgn="base">
      <a:spcBef>
        <a:spcPct val="0"/>
      </a:spcBef>
      <a:spcAft>
        <a:spcPct val="0"/>
      </a:spcAft>
      <a:defRPr sz="2400" b="1" kern="1200">
        <a:solidFill>
          <a:schemeClr val="bg1"/>
        </a:solidFill>
        <a:latin typeface="Arial" charset="0"/>
        <a:ea typeface="+mn-ea"/>
        <a:cs typeface="+mn-cs"/>
      </a:defRPr>
    </a:lvl4pPr>
    <a:lvl5pPr marL="1828800" algn="l" rtl="0" fontAlgn="base">
      <a:spcBef>
        <a:spcPct val="0"/>
      </a:spcBef>
      <a:spcAft>
        <a:spcPct val="0"/>
      </a:spcAft>
      <a:defRPr sz="2400" b="1" kern="1200">
        <a:solidFill>
          <a:schemeClr val="bg1"/>
        </a:solidFill>
        <a:latin typeface="Arial" charset="0"/>
        <a:ea typeface="+mn-ea"/>
        <a:cs typeface="+mn-cs"/>
      </a:defRPr>
    </a:lvl5pPr>
    <a:lvl6pPr marL="2286000" algn="l" defTabSz="914400" rtl="0" eaLnBrk="1" latinLnBrk="0" hangingPunct="1">
      <a:defRPr sz="2400" b="1" kern="1200">
        <a:solidFill>
          <a:schemeClr val="bg1"/>
        </a:solidFill>
        <a:latin typeface="Arial" charset="0"/>
        <a:ea typeface="+mn-ea"/>
        <a:cs typeface="+mn-cs"/>
      </a:defRPr>
    </a:lvl6pPr>
    <a:lvl7pPr marL="2743200" algn="l" defTabSz="914400" rtl="0" eaLnBrk="1" latinLnBrk="0" hangingPunct="1">
      <a:defRPr sz="2400" b="1" kern="1200">
        <a:solidFill>
          <a:schemeClr val="bg1"/>
        </a:solidFill>
        <a:latin typeface="Arial" charset="0"/>
        <a:ea typeface="+mn-ea"/>
        <a:cs typeface="+mn-cs"/>
      </a:defRPr>
    </a:lvl7pPr>
    <a:lvl8pPr marL="3200400" algn="l" defTabSz="914400" rtl="0" eaLnBrk="1" latinLnBrk="0" hangingPunct="1">
      <a:defRPr sz="2400" b="1" kern="1200">
        <a:solidFill>
          <a:schemeClr val="bg1"/>
        </a:solidFill>
        <a:latin typeface="Arial" charset="0"/>
        <a:ea typeface="+mn-ea"/>
        <a:cs typeface="+mn-cs"/>
      </a:defRPr>
    </a:lvl8pPr>
    <a:lvl9pPr marL="3657600" algn="l" defTabSz="914400" rtl="0" eaLnBrk="1" latinLnBrk="0" hangingPunct="1">
      <a:defRPr sz="24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1215">
          <p15:clr>
            <a:srgbClr val="A4A3A4"/>
          </p15:clr>
        </p15:guide>
        <p15:guide id="2" orient="horz" pos="2981">
          <p15:clr>
            <a:srgbClr val="A4A3A4"/>
          </p15:clr>
        </p15:guide>
        <p15:guide id="3" orient="horz" pos="1063">
          <p15:clr>
            <a:srgbClr val="A4A3A4"/>
          </p15:clr>
        </p15:guide>
        <p15:guide id="4" orient="horz" pos="4103">
          <p15:clr>
            <a:srgbClr val="A4A3A4"/>
          </p15:clr>
        </p15:guide>
        <p15:guide id="5" pos="3151">
          <p15:clr>
            <a:srgbClr val="A4A3A4"/>
          </p15:clr>
        </p15:guide>
        <p15:guide id="6" pos="431">
          <p15:clr>
            <a:srgbClr val="A4A3A4"/>
          </p15:clr>
        </p15:guide>
        <p15:guide id="7" pos="5335">
          <p15:clr>
            <a:srgbClr val="A4A3A4"/>
          </p15:clr>
        </p15:guide>
        <p15:guide id="8" pos="2879">
          <p15:clr>
            <a:srgbClr val="A4A3A4"/>
          </p15:clr>
        </p15:guide>
      </p15:sldGuideLst>
    </p:ext>
    <p:ext uri="{2D200454-40CA-4A62-9FC3-DE9A4176ACB9}">
      <p15:notesGuideLst xmlns:p15="http://schemas.microsoft.com/office/powerpoint/2012/main">
        <p15:guide id="1" orient="horz" pos="2928">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56600"/>
    <a:srgbClr val="E3E899"/>
    <a:srgbClr val="CF035C"/>
    <a:srgbClr val="796D6B"/>
    <a:srgbClr val="7DBA00"/>
    <a:srgbClr val="F8F8F8"/>
    <a:srgbClr val="7D706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31" autoAdjust="0"/>
  </p:normalViewPr>
  <p:slideViewPr>
    <p:cSldViewPr snapToObjects="1">
      <p:cViewPr varScale="1">
        <p:scale>
          <a:sx n="70" d="100"/>
          <a:sy n="70" d="100"/>
        </p:scale>
        <p:origin x="1248" y="72"/>
      </p:cViewPr>
      <p:guideLst>
        <p:guide orient="horz" pos="1215"/>
        <p:guide orient="horz" pos="2981"/>
        <p:guide orient="horz" pos="1063"/>
        <p:guide orient="horz" pos="4103"/>
        <p:guide pos="3151"/>
        <p:guide pos="431"/>
        <p:guide pos="5335"/>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47" d="100"/>
          <a:sy n="47" d="100"/>
        </p:scale>
        <p:origin x="-1733" y="-106"/>
      </p:cViewPr>
      <p:guideLst>
        <p:guide orient="horz" pos="2928"/>
        <p:guide pos="2161"/>
      </p:guideLst>
    </p:cSldViewPr>
  </p:notes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tags" Target="tags/tag1.xml"/><Relationship Id="rId45"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A8C26-B829-4785-B88E-1221FDBCA45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F86C7E30-A359-4F50-A5CA-1070ADB670B7}">
      <dgm:prSet phldrT="[Text]" custT="1"/>
      <dgm:spPr>
        <a:solidFill>
          <a:srgbClr val="7DBA00"/>
        </a:solidFill>
      </dgm:spPr>
      <dgm:t>
        <a:bodyPr/>
        <a:lstStyle/>
        <a:p>
          <a:r>
            <a:rPr lang="en-US" sz="1600" b="1" dirty="0" smtClean="0"/>
            <a:t>1.EXPLAIN</a:t>
          </a:r>
        </a:p>
        <a:p>
          <a:r>
            <a:rPr lang="en-US" sz="1600" b="1" dirty="0" smtClean="0"/>
            <a:t>the purpose</a:t>
          </a:r>
          <a:endParaRPr lang="en-US" sz="1600" b="1" dirty="0"/>
        </a:p>
      </dgm:t>
    </dgm:pt>
    <dgm:pt modelId="{C52F3893-CBD6-4761-BB1A-A79E8F141C16}" type="parTrans" cxnId="{E1F329DA-5C92-46F3-A7BF-2F56D5C805A3}">
      <dgm:prSet/>
      <dgm:spPr/>
      <dgm:t>
        <a:bodyPr/>
        <a:lstStyle/>
        <a:p>
          <a:endParaRPr lang="en-US"/>
        </a:p>
      </dgm:t>
    </dgm:pt>
    <dgm:pt modelId="{B39381E8-EF79-4A40-A397-CE9CF8DCEC8C}" type="sibTrans" cxnId="{E1F329DA-5C92-46F3-A7BF-2F56D5C805A3}">
      <dgm:prSet/>
      <dgm:spPr/>
      <dgm:t>
        <a:bodyPr/>
        <a:lstStyle/>
        <a:p>
          <a:endParaRPr lang="en-US"/>
        </a:p>
      </dgm:t>
    </dgm:pt>
    <dgm:pt modelId="{B6F82B66-69AB-495A-A03F-F9F0A09CF27A}">
      <dgm:prSet phldrT="[Text]" custT="1"/>
      <dgm:spPr>
        <a:solidFill>
          <a:srgbClr val="F56600"/>
        </a:solidFill>
      </dgm:spPr>
      <dgm:t>
        <a:bodyPr/>
        <a:lstStyle/>
        <a:p>
          <a:r>
            <a:rPr lang="en-US" sz="1600" b="1" dirty="0" smtClean="0"/>
            <a:t>2. SOURCING  process overview</a:t>
          </a:r>
          <a:endParaRPr lang="en-US" sz="1600" b="1" dirty="0"/>
        </a:p>
      </dgm:t>
    </dgm:pt>
    <dgm:pt modelId="{C9D8156D-AA60-44D3-BB39-8F157613BCA2}" type="parTrans" cxnId="{F8DB283B-4C63-4B31-AF0F-C5609C8DF18E}">
      <dgm:prSet/>
      <dgm:spPr/>
      <dgm:t>
        <a:bodyPr/>
        <a:lstStyle/>
        <a:p>
          <a:endParaRPr lang="en-US"/>
        </a:p>
      </dgm:t>
    </dgm:pt>
    <dgm:pt modelId="{CC00E007-F3E3-4596-846B-D91B9E68A5A7}" type="sibTrans" cxnId="{F8DB283B-4C63-4B31-AF0F-C5609C8DF18E}">
      <dgm:prSet/>
      <dgm:spPr/>
      <dgm:t>
        <a:bodyPr/>
        <a:lstStyle/>
        <a:p>
          <a:endParaRPr lang="en-US"/>
        </a:p>
      </dgm:t>
    </dgm:pt>
    <dgm:pt modelId="{2BA9C5A3-026F-4F70-A0F8-3CF6C83EEAB0}">
      <dgm:prSet phldrT="[Text]" custT="1"/>
      <dgm:spPr>
        <a:solidFill>
          <a:srgbClr val="796D6B"/>
        </a:solidFill>
      </dgm:spPr>
      <dgm:t>
        <a:bodyPr/>
        <a:lstStyle/>
        <a:p>
          <a:r>
            <a:rPr lang="en-US" sz="1600" b="1" dirty="0" smtClean="0"/>
            <a:t>3. PROVIDE</a:t>
          </a:r>
        </a:p>
        <a:p>
          <a:r>
            <a:rPr lang="en-US" sz="1600" b="1" dirty="0" smtClean="0"/>
            <a:t>specific details</a:t>
          </a:r>
          <a:endParaRPr lang="en-US" sz="1600" b="1" dirty="0"/>
        </a:p>
      </dgm:t>
    </dgm:pt>
    <dgm:pt modelId="{3E7E700C-E80E-45DC-9401-70DCEB5F8D34}" type="parTrans" cxnId="{1697FC4C-2F2E-4E0A-BD84-3A4208E8F1DE}">
      <dgm:prSet/>
      <dgm:spPr/>
      <dgm:t>
        <a:bodyPr/>
        <a:lstStyle/>
        <a:p>
          <a:endParaRPr lang="en-US"/>
        </a:p>
      </dgm:t>
    </dgm:pt>
    <dgm:pt modelId="{A98D2929-13F1-4F28-B3D3-DB0929F9175D}" type="sibTrans" cxnId="{1697FC4C-2F2E-4E0A-BD84-3A4208E8F1DE}">
      <dgm:prSet/>
      <dgm:spPr/>
      <dgm:t>
        <a:bodyPr/>
        <a:lstStyle/>
        <a:p>
          <a:endParaRPr lang="en-US"/>
        </a:p>
      </dgm:t>
    </dgm:pt>
    <dgm:pt modelId="{DB994131-7508-4C63-A8CD-1090D8055F6F}">
      <dgm:prSet phldrT="[Text]" custT="1"/>
      <dgm:spPr>
        <a:solidFill>
          <a:srgbClr val="7DBA00"/>
        </a:solidFill>
      </dgm:spPr>
      <dgm:t>
        <a:bodyPr/>
        <a:lstStyle/>
        <a:p>
          <a:r>
            <a:rPr lang="en-US" sz="1600" b="1" dirty="0" smtClean="0"/>
            <a:t>4. IDENTIFY</a:t>
          </a:r>
        </a:p>
        <a:p>
          <a:r>
            <a:rPr lang="en-US" sz="1600" b="1" dirty="0" smtClean="0"/>
            <a:t>the benefits</a:t>
          </a:r>
          <a:endParaRPr lang="en-US" sz="1600" b="1" dirty="0"/>
        </a:p>
      </dgm:t>
    </dgm:pt>
    <dgm:pt modelId="{9DBBFE32-ABCC-4165-9E16-CD41E1D83314}" type="parTrans" cxnId="{8714B96D-8453-4479-8CAF-79D1B42692FF}">
      <dgm:prSet/>
      <dgm:spPr/>
      <dgm:t>
        <a:bodyPr/>
        <a:lstStyle/>
        <a:p>
          <a:endParaRPr lang="en-US"/>
        </a:p>
      </dgm:t>
    </dgm:pt>
    <dgm:pt modelId="{F3BCA5AA-2370-4DB0-8310-2D37DE68114A}" type="sibTrans" cxnId="{8714B96D-8453-4479-8CAF-79D1B42692FF}">
      <dgm:prSet/>
      <dgm:spPr/>
      <dgm:t>
        <a:bodyPr/>
        <a:lstStyle/>
        <a:p>
          <a:endParaRPr lang="en-US"/>
        </a:p>
      </dgm:t>
    </dgm:pt>
    <dgm:pt modelId="{1EBCF0F0-C7E1-424E-B79B-105B03966CA4}">
      <dgm:prSet phldrT="[Text]" custT="1"/>
      <dgm:spPr>
        <a:solidFill>
          <a:srgbClr val="F56600"/>
        </a:solidFill>
      </dgm:spPr>
      <dgm:t>
        <a:bodyPr/>
        <a:lstStyle/>
        <a:p>
          <a:r>
            <a:rPr lang="en-US" sz="1600" b="1" dirty="0" smtClean="0"/>
            <a:t>5. FIND the contract</a:t>
          </a:r>
        </a:p>
        <a:p>
          <a:r>
            <a:rPr lang="en-US" sz="1600" b="1" dirty="0" smtClean="0"/>
            <a:t>on the website</a:t>
          </a:r>
          <a:endParaRPr lang="en-US" sz="1600" b="1" dirty="0"/>
        </a:p>
      </dgm:t>
    </dgm:pt>
    <dgm:pt modelId="{05CB3203-769C-4727-A717-5B1A7124F55B}" type="parTrans" cxnId="{C470FA24-2279-4EBE-B49C-2E45EC976F30}">
      <dgm:prSet/>
      <dgm:spPr/>
      <dgm:t>
        <a:bodyPr/>
        <a:lstStyle/>
        <a:p>
          <a:endParaRPr lang="en-US"/>
        </a:p>
      </dgm:t>
    </dgm:pt>
    <dgm:pt modelId="{1E61EFFB-1C0B-4F2E-BA40-FF3C62305B84}" type="sibTrans" cxnId="{C470FA24-2279-4EBE-B49C-2E45EC976F30}">
      <dgm:prSet/>
      <dgm:spPr/>
      <dgm:t>
        <a:bodyPr/>
        <a:lstStyle/>
        <a:p>
          <a:endParaRPr lang="en-US"/>
        </a:p>
      </dgm:t>
    </dgm:pt>
    <dgm:pt modelId="{6E8A3EEC-4817-401B-AB6F-E8240D63201B}">
      <dgm:prSet phldrT="[Text]" custT="1"/>
      <dgm:spPr>
        <a:solidFill>
          <a:srgbClr val="796D6B"/>
        </a:solidFill>
      </dgm:spPr>
      <dgm:t>
        <a:bodyPr/>
        <a:lstStyle/>
        <a:p>
          <a:r>
            <a:rPr lang="en-US" sz="1600" b="1" dirty="0" smtClean="0"/>
            <a:t>6. REVIEW</a:t>
          </a:r>
        </a:p>
        <a:p>
          <a:r>
            <a:rPr lang="en-US" sz="1600" b="1" dirty="0" smtClean="0"/>
            <a:t>FAQs</a:t>
          </a:r>
          <a:endParaRPr lang="en-US" sz="1600" b="1" dirty="0"/>
        </a:p>
      </dgm:t>
    </dgm:pt>
    <dgm:pt modelId="{EEFF19F9-3E1F-4F19-801A-AC109C9E36A6}" type="parTrans" cxnId="{861AEFCA-990B-4967-B93F-60DB1AF8C667}">
      <dgm:prSet/>
      <dgm:spPr/>
      <dgm:t>
        <a:bodyPr/>
        <a:lstStyle/>
        <a:p>
          <a:endParaRPr lang="en-US"/>
        </a:p>
      </dgm:t>
    </dgm:pt>
    <dgm:pt modelId="{98EBFCE6-BC3A-4638-ACD1-D83A8C119C33}" type="sibTrans" cxnId="{861AEFCA-990B-4967-B93F-60DB1AF8C667}">
      <dgm:prSet/>
      <dgm:spPr/>
      <dgm:t>
        <a:bodyPr/>
        <a:lstStyle/>
        <a:p>
          <a:endParaRPr lang="en-US"/>
        </a:p>
      </dgm:t>
    </dgm:pt>
    <dgm:pt modelId="{14D060A9-FEDD-4A15-925A-935886B2CF0E}">
      <dgm:prSet phldrT="[Text]" custT="1"/>
      <dgm:spPr>
        <a:solidFill>
          <a:srgbClr val="CF035C"/>
        </a:solidFill>
      </dgm:spPr>
      <dgm:t>
        <a:bodyPr/>
        <a:lstStyle/>
        <a:p>
          <a:r>
            <a:rPr lang="en-US" sz="1600" b="1" dirty="0" smtClean="0"/>
            <a:t>7.DESCRIBE</a:t>
          </a:r>
        </a:p>
        <a:p>
          <a:r>
            <a:rPr lang="en-US" sz="1600" b="1" dirty="0" smtClean="0"/>
            <a:t>how to use the contract </a:t>
          </a:r>
          <a:endParaRPr lang="en-US" sz="1600" b="1" dirty="0"/>
        </a:p>
      </dgm:t>
    </dgm:pt>
    <dgm:pt modelId="{08C6B1AF-6DCC-40B3-B4E7-E9165B92421B}" type="parTrans" cxnId="{46A60E96-B77F-41B7-8797-F452D1D35F84}">
      <dgm:prSet/>
      <dgm:spPr/>
      <dgm:t>
        <a:bodyPr/>
        <a:lstStyle/>
        <a:p>
          <a:endParaRPr lang="en-US"/>
        </a:p>
      </dgm:t>
    </dgm:pt>
    <dgm:pt modelId="{6DB51A0B-C182-4765-A185-DA8BEDCED367}" type="sibTrans" cxnId="{46A60E96-B77F-41B7-8797-F452D1D35F84}">
      <dgm:prSet/>
      <dgm:spPr/>
      <dgm:t>
        <a:bodyPr/>
        <a:lstStyle/>
        <a:p>
          <a:endParaRPr lang="en-US"/>
        </a:p>
      </dgm:t>
    </dgm:pt>
    <dgm:pt modelId="{C75A9BB0-152C-4043-AC29-B50C7E6F0802}">
      <dgm:prSet phldrT="[Text]" phldr="1"/>
      <dgm:spPr/>
      <dgm:t>
        <a:bodyPr/>
        <a:lstStyle/>
        <a:p>
          <a:endParaRPr lang="en-US" dirty="0"/>
        </a:p>
      </dgm:t>
    </dgm:pt>
    <dgm:pt modelId="{9E33DFB9-807A-401C-80F0-EC1698F9AB73}" type="sibTrans" cxnId="{746BAE76-7BDC-49CD-B868-E94555317FD2}">
      <dgm:prSet/>
      <dgm:spPr/>
      <dgm:t>
        <a:bodyPr/>
        <a:lstStyle/>
        <a:p>
          <a:endParaRPr lang="en-US"/>
        </a:p>
      </dgm:t>
    </dgm:pt>
    <dgm:pt modelId="{8D638331-FC3F-413E-87CF-F74E291B8526}" type="parTrans" cxnId="{746BAE76-7BDC-49CD-B868-E94555317FD2}">
      <dgm:prSet/>
      <dgm:spPr/>
      <dgm:t>
        <a:bodyPr/>
        <a:lstStyle/>
        <a:p>
          <a:endParaRPr lang="en-US"/>
        </a:p>
      </dgm:t>
    </dgm:pt>
    <dgm:pt modelId="{7C12429F-18DB-4C8A-9AF3-7AA58447C7B3}" type="pres">
      <dgm:prSet presAssocID="{CFBA8C26-B829-4785-B88E-1221FDBCA451}" presName="cycle" presStyleCnt="0">
        <dgm:presLayoutVars>
          <dgm:chMax val="1"/>
          <dgm:dir/>
          <dgm:animLvl val="ctr"/>
          <dgm:resizeHandles val="exact"/>
        </dgm:presLayoutVars>
      </dgm:prSet>
      <dgm:spPr/>
      <dgm:t>
        <a:bodyPr/>
        <a:lstStyle/>
        <a:p>
          <a:endParaRPr lang="en-US"/>
        </a:p>
      </dgm:t>
    </dgm:pt>
    <dgm:pt modelId="{F2C9F4FA-6430-4BBC-A9DF-A9ED8FF7F901}" type="pres">
      <dgm:prSet presAssocID="{C75A9BB0-152C-4043-AC29-B50C7E6F0802}" presName="centerShape" presStyleLbl="node0" presStyleIdx="0" presStyleCnt="1"/>
      <dgm:spPr/>
      <dgm:t>
        <a:bodyPr/>
        <a:lstStyle/>
        <a:p>
          <a:endParaRPr lang="en-US"/>
        </a:p>
      </dgm:t>
    </dgm:pt>
    <dgm:pt modelId="{52448664-C657-4919-B587-9B2CC5076460}" type="pres">
      <dgm:prSet presAssocID="{C52F3893-CBD6-4761-BB1A-A79E8F141C16}" presName="Name9" presStyleLbl="parChTrans1D2" presStyleIdx="0" presStyleCnt="7"/>
      <dgm:spPr/>
      <dgm:t>
        <a:bodyPr/>
        <a:lstStyle/>
        <a:p>
          <a:endParaRPr lang="en-US"/>
        </a:p>
      </dgm:t>
    </dgm:pt>
    <dgm:pt modelId="{FABAE745-F83C-4235-9C79-94D83239454E}" type="pres">
      <dgm:prSet presAssocID="{C52F3893-CBD6-4761-BB1A-A79E8F141C16}" presName="connTx" presStyleLbl="parChTrans1D2" presStyleIdx="0" presStyleCnt="7"/>
      <dgm:spPr/>
      <dgm:t>
        <a:bodyPr/>
        <a:lstStyle/>
        <a:p>
          <a:endParaRPr lang="en-US"/>
        </a:p>
      </dgm:t>
    </dgm:pt>
    <dgm:pt modelId="{7F70A782-D64A-4188-8CE1-9651CC67032A}" type="pres">
      <dgm:prSet presAssocID="{F86C7E30-A359-4F50-A5CA-1070ADB670B7}" presName="node" presStyleLbl="node1" presStyleIdx="0" presStyleCnt="7" custScaleX="162144">
        <dgm:presLayoutVars>
          <dgm:bulletEnabled val="1"/>
        </dgm:presLayoutVars>
      </dgm:prSet>
      <dgm:spPr/>
      <dgm:t>
        <a:bodyPr/>
        <a:lstStyle/>
        <a:p>
          <a:endParaRPr lang="en-US"/>
        </a:p>
      </dgm:t>
    </dgm:pt>
    <dgm:pt modelId="{9279CCED-9B34-4AD0-A889-3DD5276AD60D}" type="pres">
      <dgm:prSet presAssocID="{C9D8156D-AA60-44D3-BB39-8F157613BCA2}" presName="Name9" presStyleLbl="parChTrans1D2" presStyleIdx="1" presStyleCnt="7"/>
      <dgm:spPr/>
      <dgm:t>
        <a:bodyPr/>
        <a:lstStyle/>
        <a:p>
          <a:endParaRPr lang="en-US"/>
        </a:p>
      </dgm:t>
    </dgm:pt>
    <dgm:pt modelId="{BEA83FE3-8305-42EF-BA5B-6316B3BB7FE6}" type="pres">
      <dgm:prSet presAssocID="{C9D8156D-AA60-44D3-BB39-8F157613BCA2}" presName="connTx" presStyleLbl="parChTrans1D2" presStyleIdx="1" presStyleCnt="7"/>
      <dgm:spPr/>
      <dgm:t>
        <a:bodyPr/>
        <a:lstStyle/>
        <a:p>
          <a:endParaRPr lang="en-US"/>
        </a:p>
      </dgm:t>
    </dgm:pt>
    <dgm:pt modelId="{0B828F99-6CC7-4026-90C3-A0A618DBBC73}" type="pres">
      <dgm:prSet presAssocID="{B6F82B66-69AB-495A-A03F-F9F0A09CF27A}" presName="node" presStyleLbl="node1" presStyleIdx="1" presStyleCnt="7" custScaleX="162144" custRadScaleRad="129418" custRadScaleInc="18635">
        <dgm:presLayoutVars>
          <dgm:bulletEnabled val="1"/>
        </dgm:presLayoutVars>
      </dgm:prSet>
      <dgm:spPr/>
      <dgm:t>
        <a:bodyPr/>
        <a:lstStyle/>
        <a:p>
          <a:endParaRPr lang="en-US"/>
        </a:p>
      </dgm:t>
    </dgm:pt>
    <dgm:pt modelId="{6DB13FE9-2F0B-46E8-A777-DC16050ADDCB}" type="pres">
      <dgm:prSet presAssocID="{3E7E700C-E80E-45DC-9401-70DCEB5F8D34}" presName="Name9" presStyleLbl="parChTrans1D2" presStyleIdx="2" presStyleCnt="7"/>
      <dgm:spPr/>
      <dgm:t>
        <a:bodyPr/>
        <a:lstStyle/>
        <a:p>
          <a:endParaRPr lang="en-US"/>
        </a:p>
      </dgm:t>
    </dgm:pt>
    <dgm:pt modelId="{564DDA8B-D879-4BAF-86A7-B946E42A1798}" type="pres">
      <dgm:prSet presAssocID="{3E7E700C-E80E-45DC-9401-70DCEB5F8D34}" presName="connTx" presStyleLbl="parChTrans1D2" presStyleIdx="2" presStyleCnt="7"/>
      <dgm:spPr/>
      <dgm:t>
        <a:bodyPr/>
        <a:lstStyle/>
        <a:p>
          <a:endParaRPr lang="en-US"/>
        </a:p>
      </dgm:t>
    </dgm:pt>
    <dgm:pt modelId="{BB2B9456-0826-4C18-A8CA-B2BF01FF5A83}" type="pres">
      <dgm:prSet presAssocID="{2BA9C5A3-026F-4F70-A0F8-3CF6C83EEAB0}" presName="node" presStyleLbl="node1" presStyleIdx="2" presStyleCnt="7" custScaleX="162144" custScaleY="100307" custRadScaleRad="113885" custRadScaleInc="-18522">
        <dgm:presLayoutVars>
          <dgm:bulletEnabled val="1"/>
        </dgm:presLayoutVars>
      </dgm:prSet>
      <dgm:spPr/>
      <dgm:t>
        <a:bodyPr/>
        <a:lstStyle/>
        <a:p>
          <a:endParaRPr lang="en-US"/>
        </a:p>
      </dgm:t>
    </dgm:pt>
    <dgm:pt modelId="{BCBA722B-1B2F-4044-8F7D-37664757DA0A}" type="pres">
      <dgm:prSet presAssocID="{9DBBFE32-ABCC-4165-9E16-CD41E1D83314}" presName="Name9" presStyleLbl="parChTrans1D2" presStyleIdx="3" presStyleCnt="7"/>
      <dgm:spPr/>
      <dgm:t>
        <a:bodyPr/>
        <a:lstStyle/>
        <a:p>
          <a:endParaRPr lang="en-US"/>
        </a:p>
      </dgm:t>
    </dgm:pt>
    <dgm:pt modelId="{F2C92DA2-CE4C-4FA7-9D8A-BC329EF0D123}" type="pres">
      <dgm:prSet presAssocID="{9DBBFE32-ABCC-4165-9E16-CD41E1D83314}" presName="connTx" presStyleLbl="parChTrans1D2" presStyleIdx="3" presStyleCnt="7"/>
      <dgm:spPr/>
      <dgm:t>
        <a:bodyPr/>
        <a:lstStyle/>
        <a:p>
          <a:endParaRPr lang="en-US"/>
        </a:p>
      </dgm:t>
    </dgm:pt>
    <dgm:pt modelId="{0FE3DE82-2EDE-407D-B1BE-2C814B45B905}" type="pres">
      <dgm:prSet presAssocID="{DB994131-7508-4C63-A8CD-1090D8055F6F}" presName="node" presStyleLbl="node1" presStyleIdx="3" presStyleCnt="7" custScaleX="162144" custRadScaleRad="108124" custRadScaleInc="-30524">
        <dgm:presLayoutVars>
          <dgm:bulletEnabled val="1"/>
        </dgm:presLayoutVars>
      </dgm:prSet>
      <dgm:spPr/>
      <dgm:t>
        <a:bodyPr/>
        <a:lstStyle/>
        <a:p>
          <a:endParaRPr lang="en-US"/>
        </a:p>
      </dgm:t>
    </dgm:pt>
    <dgm:pt modelId="{6AB5AA8A-2541-434A-BBA7-B03E16E006B3}" type="pres">
      <dgm:prSet presAssocID="{05CB3203-769C-4727-A717-5B1A7124F55B}" presName="Name9" presStyleLbl="parChTrans1D2" presStyleIdx="4" presStyleCnt="7"/>
      <dgm:spPr/>
      <dgm:t>
        <a:bodyPr/>
        <a:lstStyle/>
        <a:p>
          <a:endParaRPr lang="en-US"/>
        </a:p>
      </dgm:t>
    </dgm:pt>
    <dgm:pt modelId="{C457B879-A528-4085-BF8B-BD10BF8C2F67}" type="pres">
      <dgm:prSet presAssocID="{05CB3203-769C-4727-A717-5B1A7124F55B}" presName="connTx" presStyleLbl="parChTrans1D2" presStyleIdx="4" presStyleCnt="7"/>
      <dgm:spPr/>
      <dgm:t>
        <a:bodyPr/>
        <a:lstStyle/>
        <a:p>
          <a:endParaRPr lang="en-US"/>
        </a:p>
      </dgm:t>
    </dgm:pt>
    <dgm:pt modelId="{61C290F3-19B2-4F28-8E69-70EA3ABE6EC8}" type="pres">
      <dgm:prSet presAssocID="{1EBCF0F0-C7E1-424E-B79B-105B03966CA4}" presName="node" presStyleLbl="node1" presStyleIdx="4" presStyleCnt="7" custScaleX="162144" custScaleY="100792" custRadScaleRad="107341" custRadScaleInc="30195">
        <dgm:presLayoutVars>
          <dgm:bulletEnabled val="1"/>
        </dgm:presLayoutVars>
      </dgm:prSet>
      <dgm:spPr/>
      <dgm:t>
        <a:bodyPr/>
        <a:lstStyle/>
        <a:p>
          <a:endParaRPr lang="en-US"/>
        </a:p>
      </dgm:t>
    </dgm:pt>
    <dgm:pt modelId="{408F173D-1ABE-4AEF-ADD5-3A4762672779}" type="pres">
      <dgm:prSet presAssocID="{EEFF19F9-3E1F-4F19-801A-AC109C9E36A6}" presName="Name9" presStyleLbl="parChTrans1D2" presStyleIdx="5" presStyleCnt="7"/>
      <dgm:spPr/>
      <dgm:t>
        <a:bodyPr/>
        <a:lstStyle/>
        <a:p>
          <a:endParaRPr lang="en-US"/>
        </a:p>
      </dgm:t>
    </dgm:pt>
    <dgm:pt modelId="{E684B9FD-F6EF-4614-8F99-95B88D6FDFE1}" type="pres">
      <dgm:prSet presAssocID="{EEFF19F9-3E1F-4F19-801A-AC109C9E36A6}" presName="connTx" presStyleLbl="parChTrans1D2" presStyleIdx="5" presStyleCnt="7"/>
      <dgm:spPr/>
      <dgm:t>
        <a:bodyPr/>
        <a:lstStyle/>
        <a:p>
          <a:endParaRPr lang="en-US"/>
        </a:p>
      </dgm:t>
    </dgm:pt>
    <dgm:pt modelId="{896387E6-5A2B-47A5-B70A-8A4ADA7C64EF}" type="pres">
      <dgm:prSet presAssocID="{6E8A3EEC-4817-401B-AB6F-E8240D63201B}" presName="node" presStyleLbl="node1" presStyleIdx="5" presStyleCnt="7" custScaleX="162144" custRadScaleRad="120596" custRadScaleInc="29741">
        <dgm:presLayoutVars>
          <dgm:bulletEnabled val="1"/>
        </dgm:presLayoutVars>
      </dgm:prSet>
      <dgm:spPr/>
      <dgm:t>
        <a:bodyPr/>
        <a:lstStyle/>
        <a:p>
          <a:endParaRPr lang="en-US"/>
        </a:p>
      </dgm:t>
    </dgm:pt>
    <dgm:pt modelId="{5010E0DD-7A86-4630-A9BF-9894A64B6A8B}" type="pres">
      <dgm:prSet presAssocID="{08C6B1AF-6DCC-40B3-B4E7-E9165B92421B}" presName="Name9" presStyleLbl="parChTrans1D2" presStyleIdx="6" presStyleCnt="7"/>
      <dgm:spPr/>
      <dgm:t>
        <a:bodyPr/>
        <a:lstStyle/>
        <a:p>
          <a:endParaRPr lang="en-US"/>
        </a:p>
      </dgm:t>
    </dgm:pt>
    <dgm:pt modelId="{830EE453-691A-45A2-8032-A479BBDE3043}" type="pres">
      <dgm:prSet presAssocID="{08C6B1AF-6DCC-40B3-B4E7-E9165B92421B}" presName="connTx" presStyleLbl="parChTrans1D2" presStyleIdx="6" presStyleCnt="7"/>
      <dgm:spPr/>
      <dgm:t>
        <a:bodyPr/>
        <a:lstStyle/>
        <a:p>
          <a:endParaRPr lang="en-US"/>
        </a:p>
      </dgm:t>
    </dgm:pt>
    <dgm:pt modelId="{39249F55-B0B2-4927-B632-0D56830ED3F1}" type="pres">
      <dgm:prSet presAssocID="{14D060A9-FEDD-4A15-925A-935886B2CF0E}" presName="node" presStyleLbl="node1" presStyleIdx="6" presStyleCnt="7" custScaleX="162144" custScaleY="101262" custRadScaleRad="134945" custRadScaleInc="-13473">
        <dgm:presLayoutVars>
          <dgm:bulletEnabled val="1"/>
        </dgm:presLayoutVars>
      </dgm:prSet>
      <dgm:spPr/>
      <dgm:t>
        <a:bodyPr/>
        <a:lstStyle/>
        <a:p>
          <a:endParaRPr lang="en-US"/>
        </a:p>
      </dgm:t>
    </dgm:pt>
  </dgm:ptLst>
  <dgm:cxnLst>
    <dgm:cxn modelId="{975F337D-1DB9-4370-9ACD-09EB0998EC85}" type="presOf" srcId="{EEFF19F9-3E1F-4F19-801A-AC109C9E36A6}" destId="{408F173D-1ABE-4AEF-ADD5-3A4762672779}" srcOrd="0" destOrd="0" presId="urn:microsoft.com/office/officeart/2005/8/layout/radial1"/>
    <dgm:cxn modelId="{AAD9A8E6-1068-44ED-BBD1-D58CE50D47BF}" type="presOf" srcId="{08C6B1AF-6DCC-40B3-B4E7-E9165B92421B}" destId="{5010E0DD-7A86-4630-A9BF-9894A64B6A8B}" srcOrd="0" destOrd="0" presId="urn:microsoft.com/office/officeart/2005/8/layout/radial1"/>
    <dgm:cxn modelId="{F0ED7A93-ADEA-400C-9A2B-8B8A2F54A746}" type="presOf" srcId="{05CB3203-769C-4727-A717-5B1A7124F55B}" destId="{C457B879-A528-4085-BF8B-BD10BF8C2F67}" srcOrd="1" destOrd="0" presId="urn:microsoft.com/office/officeart/2005/8/layout/radial1"/>
    <dgm:cxn modelId="{1697FC4C-2F2E-4E0A-BD84-3A4208E8F1DE}" srcId="{C75A9BB0-152C-4043-AC29-B50C7E6F0802}" destId="{2BA9C5A3-026F-4F70-A0F8-3CF6C83EEAB0}" srcOrd="2" destOrd="0" parTransId="{3E7E700C-E80E-45DC-9401-70DCEB5F8D34}" sibTransId="{A98D2929-13F1-4F28-B3D3-DB0929F9175D}"/>
    <dgm:cxn modelId="{6C03FA17-C5FE-43EB-8592-E0AD95604417}" type="presOf" srcId="{08C6B1AF-6DCC-40B3-B4E7-E9165B92421B}" destId="{830EE453-691A-45A2-8032-A479BBDE3043}" srcOrd="1" destOrd="0" presId="urn:microsoft.com/office/officeart/2005/8/layout/radial1"/>
    <dgm:cxn modelId="{861AEFCA-990B-4967-B93F-60DB1AF8C667}" srcId="{C75A9BB0-152C-4043-AC29-B50C7E6F0802}" destId="{6E8A3EEC-4817-401B-AB6F-E8240D63201B}" srcOrd="5" destOrd="0" parTransId="{EEFF19F9-3E1F-4F19-801A-AC109C9E36A6}" sibTransId="{98EBFCE6-BC3A-4638-ACD1-D83A8C119C33}"/>
    <dgm:cxn modelId="{9B80448A-0BF7-48D2-8E47-9E5D8EB434DC}" type="presOf" srcId="{DB994131-7508-4C63-A8CD-1090D8055F6F}" destId="{0FE3DE82-2EDE-407D-B1BE-2C814B45B905}" srcOrd="0" destOrd="0" presId="urn:microsoft.com/office/officeart/2005/8/layout/radial1"/>
    <dgm:cxn modelId="{C2D48745-13B6-4206-A98E-5EFB4775282A}" type="presOf" srcId="{05CB3203-769C-4727-A717-5B1A7124F55B}" destId="{6AB5AA8A-2541-434A-BBA7-B03E16E006B3}" srcOrd="0" destOrd="0" presId="urn:microsoft.com/office/officeart/2005/8/layout/radial1"/>
    <dgm:cxn modelId="{4E4B25CD-5D40-4FA1-AED8-75D313B87CB4}" type="presOf" srcId="{CFBA8C26-B829-4785-B88E-1221FDBCA451}" destId="{7C12429F-18DB-4C8A-9AF3-7AA58447C7B3}" srcOrd="0" destOrd="0" presId="urn:microsoft.com/office/officeart/2005/8/layout/radial1"/>
    <dgm:cxn modelId="{93BB1494-9EAD-4297-93E1-C6F9376028C0}" type="presOf" srcId="{6E8A3EEC-4817-401B-AB6F-E8240D63201B}" destId="{896387E6-5A2B-47A5-B70A-8A4ADA7C64EF}" srcOrd="0" destOrd="0" presId="urn:microsoft.com/office/officeart/2005/8/layout/radial1"/>
    <dgm:cxn modelId="{25B820CB-9346-4C73-AD18-BDD3BDC16ECE}" type="presOf" srcId="{2BA9C5A3-026F-4F70-A0F8-3CF6C83EEAB0}" destId="{BB2B9456-0826-4C18-A8CA-B2BF01FF5A83}" srcOrd="0" destOrd="0" presId="urn:microsoft.com/office/officeart/2005/8/layout/radial1"/>
    <dgm:cxn modelId="{38A5BACE-CF47-44BB-8E44-F5F43BBA2F9F}" type="presOf" srcId="{F86C7E30-A359-4F50-A5CA-1070ADB670B7}" destId="{7F70A782-D64A-4188-8CE1-9651CC67032A}" srcOrd="0" destOrd="0" presId="urn:microsoft.com/office/officeart/2005/8/layout/radial1"/>
    <dgm:cxn modelId="{48F3D939-D65B-4A05-9D74-8D97240CBA38}" type="presOf" srcId="{EEFF19F9-3E1F-4F19-801A-AC109C9E36A6}" destId="{E684B9FD-F6EF-4614-8F99-95B88D6FDFE1}" srcOrd="1" destOrd="0" presId="urn:microsoft.com/office/officeart/2005/8/layout/radial1"/>
    <dgm:cxn modelId="{746BAE76-7BDC-49CD-B868-E94555317FD2}" srcId="{CFBA8C26-B829-4785-B88E-1221FDBCA451}" destId="{C75A9BB0-152C-4043-AC29-B50C7E6F0802}" srcOrd="0" destOrd="0" parTransId="{8D638331-FC3F-413E-87CF-F74E291B8526}" sibTransId="{9E33DFB9-807A-401C-80F0-EC1698F9AB73}"/>
    <dgm:cxn modelId="{02805BE2-1E31-48BC-AAA1-299DDD0B146F}" type="presOf" srcId="{9DBBFE32-ABCC-4165-9E16-CD41E1D83314}" destId="{BCBA722B-1B2F-4044-8F7D-37664757DA0A}" srcOrd="0" destOrd="0" presId="urn:microsoft.com/office/officeart/2005/8/layout/radial1"/>
    <dgm:cxn modelId="{B6C2E303-5D87-451C-833A-F3B0878BA05C}" type="presOf" srcId="{C9D8156D-AA60-44D3-BB39-8F157613BCA2}" destId="{9279CCED-9B34-4AD0-A889-3DD5276AD60D}" srcOrd="0" destOrd="0" presId="urn:microsoft.com/office/officeart/2005/8/layout/radial1"/>
    <dgm:cxn modelId="{088F695C-78D8-4BE8-B0B8-6EA922B60600}" type="presOf" srcId="{C52F3893-CBD6-4761-BB1A-A79E8F141C16}" destId="{52448664-C657-4919-B587-9B2CC5076460}" srcOrd="0" destOrd="0" presId="urn:microsoft.com/office/officeart/2005/8/layout/radial1"/>
    <dgm:cxn modelId="{EE9C242E-A614-47DF-AD45-4D626865D531}" type="presOf" srcId="{C75A9BB0-152C-4043-AC29-B50C7E6F0802}" destId="{F2C9F4FA-6430-4BBC-A9DF-A9ED8FF7F901}" srcOrd="0" destOrd="0" presId="urn:microsoft.com/office/officeart/2005/8/layout/radial1"/>
    <dgm:cxn modelId="{B56363F7-5D35-4CCD-B335-C6D13376F9EE}" type="presOf" srcId="{14D060A9-FEDD-4A15-925A-935886B2CF0E}" destId="{39249F55-B0B2-4927-B632-0D56830ED3F1}" srcOrd="0" destOrd="0" presId="urn:microsoft.com/office/officeart/2005/8/layout/radial1"/>
    <dgm:cxn modelId="{4BC7E128-36C2-4CC2-BE1D-2E7A06DA7D03}" type="presOf" srcId="{C52F3893-CBD6-4761-BB1A-A79E8F141C16}" destId="{FABAE745-F83C-4235-9C79-94D83239454E}" srcOrd="1" destOrd="0" presId="urn:microsoft.com/office/officeart/2005/8/layout/radial1"/>
    <dgm:cxn modelId="{C24ACBD3-2E08-477D-B5A5-1B7C2E21D205}" type="presOf" srcId="{3E7E700C-E80E-45DC-9401-70DCEB5F8D34}" destId="{6DB13FE9-2F0B-46E8-A777-DC16050ADDCB}" srcOrd="0" destOrd="0" presId="urn:microsoft.com/office/officeart/2005/8/layout/radial1"/>
    <dgm:cxn modelId="{AF4ECC7C-8692-4790-AA05-F21664CE346F}" type="presOf" srcId="{B6F82B66-69AB-495A-A03F-F9F0A09CF27A}" destId="{0B828F99-6CC7-4026-90C3-A0A618DBBC73}" srcOrd="0" destOrd="0" presId="urn:microsoft.com/office/officeart/2005/8/layout/radial1"/>
    <dgm:cxn modelId="{55F9531E-FA06-455F-8F21-D958E93D46C2}" type="presOf" srcId="{3E7E700C-E80E-45DC-9401-70DCEB5F8D34}" destId="{564DDA8B-D879-4BAF-86A7-B946E42A1798}" srcOrd="1" destOrd="0" presId="urn:microsoft.com/office/officeart/2005/8/layout/radial1"/>
    <dgm:cxn modelId="{8714B96D-8453-4479-8CAF-79D1B42692FF}" srcId="{C75A9BB0-152C-4043-AC29-B50C7E6F0802}" destId="{DB994131-7508-4C63-A8CD-1090D8055F6F}" srcOrd="3" destOrd="0" parTransId="{9DBBFE32-ABCC-4165-9E16-CD41E1D83314}" sibTransId="{F3BCA5AA-2370-4DB0-8310-2D37DE68114A}"/>
    <dgm:cxn modelId="{C470FA24-2279-4EBE-B49C-2E45EC976F30}" srcId="{C75A9BB0-152C-4043-AC29-B50C7E6F0802}" destId="{1EBCF0F0-C7E1-424E-B79B-105B03966CA4}" srcOrd="4" destOrd="0" parTransId="{05CB3203-769C-4727-A717-5B1A7124F55B}" sibTransId="{1E61EFFB-1C0B-4F2E-BA40-FF3C62305B84}"/>
    <dgm:cxn modelId="{46A60E96-B77F-41B7-8797-F452D1D35F84}" srcId="{C75A9BB0-152C-4043-AC29-B50C7E6F0802}" destId="{14D060A9-FEDD-4A15-925A-935886B2CF0E}" srcOrd="6" destOrd="0" parTransId="{08C6B1AF-6DCC-40B3-B4E7-E9165B92421B}" sibTransId="{6DB51A0B-C182-4765-A185-DA8BEDCED367}"/>
    <dgm:cxn modelId="{17711B40-1B5A-47AA-BF84-91306C6AF32E}" type="presOf" srcId="{1EBCF0F0-C7E1-424E-B79B-105B03966CA4}" destId="{61C290F3-19B2-4F28-8E69-70EA3ABE6EC8}" srcOrd="0" destOrd="0" presId="urn:microsoft.com/office/officeart/2005/8/layout/radial1"/>
    <dgm:cxn modelId="{D53C9B69-EF06-423D-857D-E04B67294AFF}" type="presOf" srcId="{C9D8156D-AA60-44D3-BB39-8F157613BCA2}" destId="{BEA83FE3-8305-42EF-BA5B-6316B3BB7FE6}" srcOrd="1" destOrd="0" presId="urn:microsoft.com/office/officeart/2005/8/layout/radial1"/>
    <dgm:cxn modelId="{F8DB283B-4C63-4B31-AF0F-C5609C8DF18E}" srcId="{C75A9BB0-152C-4043-AC29-B50C7E6F0802}" destId="{B6F82B66-69AB-495A-A03F-F9F0A09CF27A}" srcOrd="1" destOrd="0" parTransId="{C9D8156D-AA60-44D3-BB39-8F157613BCA2}" sibTransId="{CC00E007-F3E3-4596-846B-D91B9E68A5A7}"/>
    <dgm:cxn modelId="{3ACDD6A2-9802-48F6-B8A5-C11B5CE34FD3}" type="presOf" srcId="{9DBBFE32-ABCC-4165-9E16-CD41E1D83314}" destId="{F2C92DA2-CE4C-4FA7-9D8A-BC329EF0D123}" srcOrd="1" destOrd="0" presId="urn:microsoft.com/office/officeart/2005/8/layout/radial1"/>
    <dgm:cxn modelId="{E1F329DA-5C92-46F3-A7BF-2F56D5C805A3}" srcId="{C75A9BB0-152C-4043-AC29-B50C7E6F0802}" destId="{F86C7E30-A359-4F50-A5CA-1070ADB670B7}" srcOrd="0" destOrd="0" parTransId="{C52F3893-CBD6-4761-BB1A-A79E8F141C16}" sibTransId="{B39381E8-EF79-4A40-A397-CE9CF8DCEC8C}"/>
    <dgm:cxn modelId="{FCC75F5B-01DD-4D72-8839-674E3AE3F89A}" type="presParOf" srcId="{7C12429F-18DB-4C8A-9AF3-7AA58447C7B3}" destId="{F2C9F4FA-6430-4BBC-A9DF-A9ED8FF7F901}" srcOrd="0" destOrd="0" presId="urn:microsoft.com/office/officeart/2005/8/layout/radial1"/>
    <dgm:cxn modelId="{B11F6A15-D7D4-4340-864B-B9B2101804DB}" type="presParOf" srcId="{7C12429F-18DB-4C8A-9AF3-7AA58447C7B3}" destId="{52448664-C657-4919-B587-9B2CC5076460}" srcOrd="1" destOrd="0" presId="urn:microsoft.com/office/officeart/2005/8/layout/radial1"/>
    <dgm:cxn modelId="{0499D90E-8759-48C6-B573-324D0DD53B60}" type="presParOf" srcId="{52448664-C657-4919-B587-9B2CC5076460}" destId="{FABAE745-F83C-4235-9C79-94D83239454E}" srcOrd="0" destOrd="0" presId="urn:microsoft.com/office/officeart/2005/8/layout/radial1"/>
    <dgm:cxn modelId="{FF76C0F7-8BEE-4548-9F98-C8E8447F3DDA}" type="presParOf" srcId="{7C12429F-18DB-4C8A-9AF3-7AA58447C7B3}" destId="{7F70A782-D64A-4188-8CE1-9651CC67032A}" srcOrd="2" destOrd="0" presId="urn:microsoft.com/office/officeart/2005/8/layout/radial1"/>
    <dgm:cxn modelId="{81A3A70E-32E7-4DB6-A238-DFD52F6C50D3}" type="presParOf" srcId="{7C12429F-18DB-4C8A-9AF3-7AA58447C7B3}" destId="{9279CCED-9B34-4AD0-A889-3DD5276AD60D}" srcOrd="3" destOrd="0" presId="urn:microsoft.com/office/officeart/2005/8/layout/radial1"/>
    <dgm:cxn modelId="{745DEAAC-8E48-4E73-ACF8-9DC2CEA12782}" type="presParOf" srcId="{9279CCED-9B34-4AD0-A889-3DD5276AD60D}" destId="{BEA83FE3-8305-42EF-BA5B-6316B3BB7FE6}" srcOrd="0" destOrd="0" presId="urn:microsoft.com/office/officeart/2005/8/layout/radial1"/>
    <dgm:cxn modelId="{E4A6DA8C-591E-48E8-97D9-9C01FA56F3C2}" type="presParOf" srcId="{7C12429F-18DB-4C8A-9AF3-7AA58447C7B3}" destId="{0B828F99-6CC7-4026-90C3-A0A618DBBC73}" srcOrd="4" destOrd="0" presId="urn:microsoft.com/office/officeart/2005/8/layout/radial1"/>
    <dgm:cxn modelId="{B122C08D-965C-4EEB-B57C-516428443CF0}" type="presParOf" srcId="{7C12429F-18DB-4C8A-9AF3-7AA58447C7B3}" destId="{6DB13FE9-2F0B-46E8-A777-DC16050ADDCB}" srcOrd="5" destOrd="0" presId="urn:microsoft.com/office/officeart/2005/8/layout/radial1"/>
    <dgm:cxn modelId="{DC1F3F16-57CC-4112-A434-29A5D01CA87F}" type="presParOf" srcId="{6DB13FE9-2F0B-46E8-A777-DC16050ADDCB}" destId="{564DDA8B-D879-4BAF-86A7-B946E42A1798}" srcOrd="0" destOrd="0" presId="urn:microsoft.com/office/officeart/2005/8/layout/radial1"/>
    <dgm:cxn modelId="{198BEA4A-2E49-46AA-B1FD-372434722FAF}" type="presParOf" srcId="{7C12429F-18DB-4C8A-9AF3-7AA58447C7B3}" destId="{BB2B9456-0826-4C18-A8CA-B2BF01FF5A83}" srcOrd="6" destOrd="0" presId="urn:microsoft.com/office/officeart/2005/8/layout/radial1"/>
    <dgm:cxn modelId="{56479493-D0E0-4D2E-9C53-FF914459688E}" type="presParOf" srcId="{7C12429F-18DB-4C8A-9AF3-7AA58447C7B3}" destId="{BCBA722B-1B2F-4044-8F7D-37664757DA0A}" srcOrd="7" destOrd="0" presId="urn:microsoft.com/office/officeart/2005/8/layout/radial1"/>
    <dgm:cxn modelId="{6C243794-250A-4FFC-AA27-94304823EB90}" type="presParOf" srcId="{BCBA722B-1B2F-4044-8F7D-37664757DA0A}" destId="{F2C92DA2-CE4C-4FA7-9D8A-BC329EF0D123}" srcOrd="0" destOrd="0" presId="urn:microsoft.com/office/officeart/2005/8/layout/radial1"/>
    <dgm:cxn modelId="{88E8BDFF-E69C-4279-9B8F-1FEF2809B97E}" type="presParOf" srcId="{7C12429F-18DB-4C8A-9AF3-7AA58447C7B3}" destId="{0FE3DE82-2EDE-407D-B1BE-2C814B45B905}" srcOrd="8" destOrd="0" presId="urn:microsoft.com/office/officeart/2005/8/layout/radial1"/>
    <dgm:cxn modelId="{222FB2E9-2A6C-464D-A5FE-F51F513211FF}" type="presParOf" srcId="{7C12429F-18DB-4C8A-9AF3-7AA58447C7B3}" destId="{6AB5AA8A-2541-434A-BBA7-B03E16E006B3}" srcOrd="9" destOrd="0" presId="urn:microsoft.com/office/officeart/2005/8/layout/radial1"/>
    <dgm:cxn modelId="{9E9BF16E-F304-4133-8CF6-DA26F12D9D07}" type="presParOf" srcId="{6AB5AA8A-2541-434A-BBA7-B03E16E006B3}" destId="{C457B879-A528-4085-BF8B-BD10BF8C2F67}" srcOrd="0" destOrd="0" presId="urn:microsoft.com/office/officeart/2005/8/layout/radial1"/>
    <dgm:cxn modelId="{E79AFF31-99AB-4A23-B26C-748FF469DED7}" type="presParOf" srcId="{7C12429F-18DB-4C8A-9AF3-7AA58447C7B3}" destId="{61C290F3-19B2-4F28-8E69-70EA3ABE6EC8}" srcOrd="10" destOrd="0" presId="urn:microsoft.com/office/officeart/2005/8/layout/radial1"/>
    <dgm:cxn modelId="{430DD857-1370-4FA8-BD06-C40EA03D4B62}" type="presParOf" srcId="{7C12429F-18DB-4C8A-9AF3-7AA58447C7B3}" destId="{408F173D-1ABE-4AEF-ADD5-3A4762672779}" srcOrd="11" destOrd="0" presId="urn:microsoft.com/office/officeart/2005/8/layout/radial1"/>
    <dgm:cxn modelId="{F39FD8C5-BDBA-4C3C-BFF9-A68A45DAA878}" type="presParOf" srcId="{408F173D-1ABE-4AEF-ADD5-3A4762672779}" destId="{E684B9FD-F6EF-4614-8F99-95B88D6FDFE1}" srcOrd="0" destOrd="0" presId="urn:microsoft.com/office/officeart/2005/8/layout/radial1"/>
    <dgm:cxn modelId="{C31C996C-16DE-4633-8A6F-7CD9405313E3}" type="presParOf" srcId="{7C12429F-18DB-4C8A-9AF3-7AA58447C7B3}" destId="{896387E6-5A2B-47A5-B70A-8A4ADA7C64EF}" srcOrd="12" destOrd="0" presId="urn:microsoft.com/office/officeart/2005/8/layout/radial1"/>
    <dgm:cxn modelId="{BB2EFAEC-D353-4FFB-BDC4-8EF908C3728D}" type="presParOf" srcId="{7C12429F-18DB-4C8A-9AF3-7AA58447C7B3}" destId="{5010E0DD-7A86-4630-A9BF-9894A64B6A8B}" srcOrd="13" destOrd="0" presId="urn:microsoft.com/office/officeart/2005/8/layout/radial1"/>
    <dgm:cxn modelId="{DD267C83-AED1-49C2-80D5-7C3062018B30}" type="presParOf" srcId="{5010E0DD-7A86-4630-A9BF-9894A64B6A8B}" destId="{830EE453-691A-45A2-8032-A479BBDE3043}" srcOrd="0" destOrd="0" presId="urn:microsoft.com/office/officeart/2005/8/layout/radial1"/>
    <dgm:cxn modelId="{23EB9201-EC4C-4F7D-BA16-D22DFADFB621}" type="presParOf" srcId="{7C12429F-18DB-4C8A-9AF3-7AA58447C7B3}" destId="{39249F55-B0B2-4927-B632-0D56830ED3F1}"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defRPr sz="1200" b="0">
                <a:solidFill>
                  <a:schemeClr val="tx1"/>
                </a:solidFill>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defRPr sz="1200" b="0">
                <a:solidFill>
                  <a:schemeClr val="tx1"/>
                </a:solidFill>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defRPr sz="1200" b="0">
                <a:solidFill>
                  <a:schemeClr val="tx1"/>
                </a:solidFill>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b="0">
                <a:solidFill>
                  <a:schemeClr val="tx1"/>
                </a:solidFill>
                <a:latin typeface="Arial" charset="0"/>
              </a:defRPr>
            </a:lvl1pPr>
          </a:lstStyle>
          <a:p>
            <a:pPr>
              <a:defRPr/>
            </a:pPr>
            <a:fld id="{0389DF5B-4A9A-4FFA-B487-0EC00857A178}" type="slidenum">
              <a:rPr lang="en-US"/>
              <a:pPr>
                <a:defRPr/>
              </a:pPr>
              <a:t>‹#›</a:t>
            </a:fld>
            <a:endParaRPr lang="en-US" dirty="0"/>
          </a:p>
        </p:txBody>
      </p:sp>
    </p:spTree>
    <p:extLst>
      <p:ext uri="{BB962C8B-B14F-4D97-AF65-F5344CB8AC3E}">
        <p14:creationId xmlns:p14="http://schemas.microsoft.com/office/powerpoint/2010/main" val="2409732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defRPr sz="1200" b="0">
                <a:solidFill>
                  <a:schemeClr val="tx1"/>
                </a:solidFill>
                <a:latin typeface="Arial" charset="0"/>
              </a:defRPr>
            </a:lvl1pPr>
          </a:lstStyle>
          <a:p>
            <a:pPr>
              <a:defRPr/>
            </a:pPr>
            <a:endParaRPr lang="en-US"/>
          </a:p>
        </p:txBody>
      </p:sp>
      <p:sp>
        <p:nvSpPr>
          <p:cNvPr id="14745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defRPr sz="1200" b="0">
                <a:solidFill>
                  <a:schemeClr val="tx1"/>
                </a:solidFill>
                <a:latin typeface="Arial" charset="0"/>
              </a:defRPr>
            </a:lvl1pPr>
          </a:lstStyle>
          <a:p>
            <a:pPr>
              <a:defRPr/>
            </a:pPr>
            <a:r>
              <a:rPr lang="en-US"/>
              <a:t>September 12, 2007</a:t>
            </a:r>
          </a:p>
        </p:txBody>
      </p:sp>
      <p:sp>
        <p:nvSpPr>
          <p:cNvPr id="21508" name="Rectangle 4"/>
          <p:cNvSpPr>
            <a:spLocks noGrp="1" noRot="1" noChangeAspect="1" noChangeArrowheads="1" noTextEdit="1"/>
          </p:cNvSpPr>
          <p:nvPr>
            <p:ph type="sldImg" idx="2"/>
          </p:nvPr>
        </p:nvSpPr>
        <p:spPr bwMode="auto">
          <a:xfrm>
            <a:off x="1106488" y="696913"/>
            <a:ext cx="4648200" cy="348615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defRPr sz="1200" b="0">
                <a:solidFill>
                  <a:schemeClr val="tx1"/>
                </a:solidFill>
                <a:latin typeface="Arial" charset="0"/>
              </a:defRPr>
            </a:lvl1pPr>
          </a:lstStyle>
          <a:p>
            <a:pPr>
              <a:defRPr/>
            </a:pPr>
            <a:endParaRPr lang="en-US"/>
          </a:p>
        </p:txBody>
      </p:sp>
      <p:sp>
        <p:nvSpPr>
          <p:cNvPr id="14746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defRPr sz="1200" b="0">
                <a:solidFill>
                  <a:schemeClr val="tx1"/>
                </a:solidFill>
                <a:latin typeface="Arial" charset="0"/>
              </a:defRPr>
            </a:lvl1pPr>
          </a:lstStyle>
          <a:p>
            <a:pPr>
              <a:defRPr/>
            </a:pPr>
            <a:fld id="{AD0B10E5-AE93-4845-95A4-E24C3D958335}" type="slidenum">
              <a:rPr lang="en-US"/>
              <a:pPr>
                <a:defRPr/>
              </a:pPr>
              <a:t>‹#›</a:t>
            </a:fld>
            <a:endParaRPr lang="en-US" dirty="0"/>
          </a:p>
        </p:txBody>
      </p:sp>
    </p:spTree>
    <p:extLst>
      <p:ext uri="{BB962C8B-B14F-4D97-AF65-F5344CB8AC3E}">
        <p14:creationId xmlns:p14="http://schemas.microsoft.com/office/powerpoint/2010/main" val="8997336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bg1"/>
                </a:solidFill>
                <a:latin typeface="Arial" charset="0"/>
              </a:defRPr>
            </a:lvl1pPr>
            <a:lvl2pPr marL="742950" indent="-285750" defTabSz="931863" eaLnBrk="0" hangingPunct="0">
              <a:defRPr sz="2400" b="1">
                <a:solidFill>
                  <a:schemeClr val="bg1"/>
                </a:solidFill>
                <a:latin typeface="Arial" charset="0"/>
              </a:defRPr>
            </a:lvl2pPr>
            <a:lvl3pPr marL="1143000" indent="-228600" defTabSz="931863" eaLnBrk="0" hangingPunct="0">
              <a:defRPr sz="2400" b="1">
                <a:solidFill>
                  <a:schemeClr val="bg1"/>
                </a:solidFill>
                <a:latin typeface="Arial" charset="0"/>
              </a:defRPr>
            </a:lvl3pPr>
            <a:lvl4pPr marL="1600200" indent="-228600" defTabSz="931863" eaLnBrk="0" hangingPunct="0">
              <a:defRPr sz="2400" b="1">
                <a:solidFill>
                  <a:schemeClr val="bg1"/>
                </a:solidFill>
                <a:latin typeface="Arial" charset="0"/>
              </a:defRPr>
            </a:lvl4pPr>
            <a:lvl5pPr marL="2057400" indent="-228600" defTabSz="931863" eaLnBrk="0" hangingPunct="0">
              <a:defRPr sz="2400" b="1">
                <a:solidFill>
                  <a:schemeClr val="bg1"/>
                </a:solidFill>
                <a:latin typeface="Arial" charset="0"/>
              </a:defRPr>
            </a:lvl5pPr>
            <a:lvl6pPr marL="2514600" indent="-228600" defTabSz="931863" eaLnBrk="0" fontAlgn="base" hangingPunct="0">
              <a:spcBef>
                <a:spcPct val="0"/>
              </a:spcBef>
              <a:spcAft>
                <a:spcPct val="0"/>
              </a:spcAft>
              <a:defRPr sz="2400" b="1">
                <a:solidFill>
                  <a:schemeClr val="bg1"/>
                </a:solidFill>
                <a:latin typeface="Arial" charset="0"/>
              </a:defRPr>
            </a:lvl6pPr>
            <a:lvl7pPr marL="2971800" indent="-228600" defTabSz="931863" eaLnBrk="0" fontAlgn="base" hangingPunct="0">
              <a:spcBef>
                <a:spcPct val="0"/>
              </a:spcBef>
              <a:spcAft>
                <a:spcPct val="0"/>
              </a:spcAft>
              <a:defRPr sz="2400" b="1">
                <a:solidFill>
                  <a:schemeClr val="bg1"/>
                </a:solidFill>
                <a:latin typeface="Arial" charset="0"/>
              </a:defRPr>
            </a:lvl7pPr>
            <a:lvl8pPr marL="3429000" indent="-228600" defTabSz="931863" eaLnBrk="0" fontAlgn="base" hangingPunct="0">
              <a:spcBef>
                <a:spcPct val="0"/>
              </a:spcBef>
              <a:spcAft>
                <a:spcPct val="0"/>
              </a:spcAft>
              <a:defRPr sz="2400" b="1">
                <a:solidFill>
                  <a:schemeClr val="bg1"/>
                </a:solidFill>
                <a:latin typeface="Arial" charset="0"/>
              </a:defRPr>
            </a:lvl8pPr>
            <a:lvl9pPr marL="3886200" indent="-228600" defTabSz="931863" eaLnBrk="0" fontAlgn="base" hangingPunct="0">
              <a:spcBef>
                <a:spcPct val="0"/>
              </a:spcBef>
              <a:spcAft>
                <a:spcPct val="0"/>
              </a:spcAft>
              <a:defRPr sz="2400" b="1">
                <a:solidFill>
                  <a:schemeClr val="bg1"/>
                </a:solidFill>
                <a:latin typeface="Arial" charset="0"/>
              </a:defRPr>
            </a:lvl9pPr>
          </a:lstStyle>
          <a:p>
            <a:pPr eaLnBrk="1" hangingPunct="1"/>
            <a:fld id="{588D0CA6-197D-4DF7-A3FA-164D478327B2}" type="slidenum">
              <a:rPr lang="en-US" sz="1200" b="0" smtClean="0">
                <a:solidFill>
                  <a:schemeClr val="tx1"/>
                </a:solidFill>
              </a:rPr>
              <a:pPr eaLnBrk="1" hangingPunct="1"/>
              <a:t>2</a:t>
            </a:fld>
            <a:endParaRPr lang="en-US" sz="1200" b="0" smtClean="0">
              <a:solidFill>
                <a:schemeClr val="tx1"/>
              </a:solidFill>
            </a:endParaRPr>
          </a:p>
        </p:txBody>
      </p:sp>
    </p:spTree>
    <p:extLst>
      <p:ext uri="{BB962C8B-B14F-4D97-AF65-F5344CB8AC3E}">
        <p14:creationId xmlns:p14="http://schemas.microsoft.com/office/powerpoint/2010/main" val="158859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noFill/>
        </p:spPr>
      </p:sp>
      <p:sp>
        <p:nvSpPr>
          <p:cNvPr id="54275" name="Notes Placeholder 2"/>
          <p:cNvSpPr>
            <a:spLocks noGrp="1"/>
          </p:cNvSpPr>
          <p:nvPr>
            <p:ph type="body" idx="1"/>
          </p:nvPr>
        </p:nvSpPr>
        <p:spPr>
          <a:noFill/>
        </p:spPr>
        <p:txBody>
          <a:bodyPr/>
          <a:lstStyle/>
          <a:p>
            <a:endParaRPr lang="en-US" dirty="0" smtClean="0"/>
          </a:p>
        </p:txBody>
      </p:sp>
      <p:sp>
        <p:nvSpPr>
          <p:cNvPr id="54276" name="Slide Number Placeholder 3"/>
          <p:cNvSpPr>
            <a:spLocks noGrp="1"/>
          </p:cNvSpPr>
          <p:nvPr>
            <p:ph type="sldNum" sz="quarter" idx="5"/>
          </p:nvPr>
        </p:nvSpPr>
        <p:spPr>
          <a:noFill/>
        </p:spPr>
        <p:txBody>
          <a:bodyPr/>
          <a:lstStyle>
            <a:lvl1pPr defTabSz="458806" eaLnBrk="0" hangingPunct="0">
              <a:defRPr>
                <a:solidFill>
                  <a:schemeClr val="tx1"/>
                </a:solidFill>
                <a:latin typeface="Arial" pitchFamily="34" charset="0"/>
                <a:ea typeface="MS PGothic" pitchFamily="34" charset="-128"/>
              </a:defRPr>
            </a:lvl1pPr>
            <a:lvl2pPr marL="727868" indent="-279949" defTabSz="458806" eaLnBrk="0" hangingPunct="0">
              <a:defRPr>
                <a:solidFill>
                  <a:schemeClr val="tx1"/>
                </a:solidFill>
                <a:latin typeface="Arial" pitchFamily="34" charset="0"/>
                <a:ea typeface="MS PGothic" pitchFamily="34" charset="-128"/>
              </a:defRPr>
            </a:lvl2pPr>
            <a:lvl3pPr marL="1119797" indent="-223959" defTabSz="458806" eaLnBrk="0" hangingPunct="0">
              <a:defRPr>
                <a:solidFill>
                  <a:schemeClr val="tx1"/>
                </a:solidFill>
                <a:latin typeface="Arial" pitchFamily="34" charset="0"/>
                <a:ea typeface="MS PGothic" pitchFamily="34" charset="-128"/>
              </a:defRPr>
            </a:lvl3pPr>
            <a:lvl4pPr marL="1567716" indent="-223959" defTabSz="458806" eaLnBrk="0" hangingPunct="0">
              <a:defRPr>
                <a:solidFill>
                  <a:schemeClr val="tx1"/>
                </a:solidFill>
                <a:latin typeface="Arial" pitchFamily="34" charset="0"/>
                <a:ea typeface="MS PGothic" pitchFamily="34" charset="-128"/>
              </a:defRPr>
            </a:lvl4pPr>
            <a:lvl5pPr marL="2015635" indent="-223959" defTabSz="458806" eaLnBrk="0" hangingPunct="0">
              <a:defRPr>
                <a:solidFill>
                  <a:schemeClr val="tx1"/>
                </a:solidFill>
                <a:latin typeface="Arial" pitchFamily="34" charset="0"/>
                <a:ea typeface="MS PGothic" pitchFamily="34" charset="-128"/>
              </a:defRPr>
            </a:lvl5pPr>
            <a:lvl6pPr marL="2463554" indent="-223959" defTabSz="458806" eaLnBrk="0" fontAlgn="base" hangingPunct="0">
              <a:spcBef>
                <a:spcPct val="0"/>
              </a:spcBef>
              <a:spcAft>
                <a:spcPct val="0"/>
              </a:spcAft>
              <a:defRPr>
                <a:solidFill>
                  <a:schemeClr val="tx1"/>
                </a:solidFill>
                <a:latin typeface="Arial" pitchFamily="34" charset="0"/>
                <a:ea typeface="MS PGothic" pitchFamily="34" charset="-128"/>
              </a:defRPr>
            </a:lvl6pPr>
            <a:lvl7pPr marL="2911472" indent="-223959" defTabSz="458806" eaLnBrk="0" fontAlgn="base" hangingPunct="0">
              <a:spcBef>
                <a:spcPct val="0"/>
              </a:spcBef>
              <a:spcAft>
                <a:spcPct val="0"/>
              </a:spcAft>
              <a:defRPr>
                <a:solidFill>
                  <a:schemeClr val="tx1"/>
                </a:solidFill>
                <a:latin typeface="Arial" pitchFamily="34" charset="0"/>
                <a:ea typeface="MS PGothic" pitchFamily="34" charset="-128"/>
              </a:defRPr>
            </a:lvl7pPr>
            <a:lvl8pPr marL="3359391" indent="-223959" defTabSz="458806" eaLnBrk="0" fontAlgn="base" hangingPunct="0">
              <a:spcBef>
                <a:spcPct val="0"/>
              </a:spcBef>
              <a:spcAft>
                <a:spcPct val="0"/>
              </a:spcAft>
              <a:defRPr>
                <a:solidFill>
                  <a:schemeClr val="tx1"/>
                </a:solidFill>
                <a:latin typeface="Arial" pitchFamily="34" charset="0"/>
                <a:ea typeface="MS PGothic" pitchFamily="34" charset="-128"/>
              </a:defRPr>
            </a:lvl8pPr>
            <a:lvl9pPr marL="3807310" indent="-223959" defTabSz="458806"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AC43EFD3-C12C-4420-8064-38BE28CB6FDE}" type="slidenum">
              <a:rPr lang="en-US" smtClean="0">
                <a:solidFill>
                  <a:prstClr val="black"/>
                </a:solidFill>
              </a:rPr>
              <a:pPr eaLnBrk="1" hangingPunct="1"/>
              <a:t>10</a:t>
            </a:fld>
            <a:endParaRPr lang="en-US" dirty="0" smtClean="0">
              <a:solidFill>
                <a:prstClr val="black"/>
              </a:solidFill>
            </a:endParaRPr>
          </a:p>
        </p:txBody>
      </p:sp>
    </p:spTree>
    <p:extLst>
      <p:ext uri="{BB962C8B-B14F-4D97-AF65-F5344CB8AC3E}">
        <p14:creationId xmlns:p14="http://schemas.microsoft.com/office/powerpoint/2010/main" val="153635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19</a:t>
            </a:fld>
            <a:endParaRPr lang="en-US"/>
          </a:p>
        </p:txBody>
      </p:sp>
    </p:spTree>
    <p:extLst>
      <p:ext uri="{BB962C8B-B14F-4D97-AF65-F5344CB8AC3E}">
        <p14:creationId xmlns:p14="http://schemas.microsoft.com/office/powerpoint/2010/main" val="255807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20</a:t>
            </a:fld>
            <a:endParaRPr lang="en-US"/>
          </a:p>
        </p:txBody>
      </p:sp>
    </p:spTree>
    <p:extLst>
      <p:ext uri="{BB962C8B-B14F-4D97-AF65-F5344CB8AC3E}">
        <p14:creationId xmlns:p14="http://schemas.microsoft.com/office/powerpoint/2010/main" val="390366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21</a:t>
            </a:fld>
            <a:endParaRPr lang="en-US"/>
          </a:p>
        </p:txBody>
      </p:sp>
    </p:spTree>
    <p:extLst>
      <p:ext uri="{BB962C8B-B14F-4D97-AF65-F5344CB8AC3E}">
        <p14:creationId xmlns:p14="http://schemas.microsoft.com/office/powerpoint/2010/main" val="100461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203109A-D19A-4EFD-BE39-0B58DA2B03AC}" type="slidenum">
              <a:rPr lang="en-US" smtClean="0"/>
              <a:pPr>
                <a:defRPr/>
              </a:pPr>
              <a:t>22</a:t>
            </a:fld>
            <a:endParaRPr lang="en-US"/>
          </a:p>
        </p:txBody>
      </p:sp>
    </p:spTree>
    <p:extLst>
      <p:ext uri="{BB962C8B-B14F-4D97-AF65-F5344CB8AC3E}">
        <p14:creationId xmlns:p14="http://schemas.microsoft.com/office/powerpoint/2010/main" val="2310811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E76CF-C49E-4A27-BEF2-09C1931F9298}" type="slidenum">
              <a:rPr lang="en-US" smtClean="0"/>
              <a:pPr/>
              <a:t>23</a:t>
            </a:fld>
            <a:endParaRPr lang="en-US" smtClean="0"/>
          </a:p>
        </p:txBody>
      </p:sp>
    </p:spTree>
    <p:extLst>
      <p:ext uri="{BB962C8B-B14F-4D97-AF65-F5344CB8AC3E}">
        <p14:creationId xmlns:p14="http://schemas.microsoft.com/office/powerpoint/2010/main" val="2578999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Opening Slide PMS 1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9"/>
          <p:cNvSpPr txBox="1">
            <a:spLocks noChangeArrowheads="1"/>
          </p:cNvSpPr>
          <p:nvPr/>
        </p:nvSpPr>
        <p:spPr bwMode="auto">
          <a:xfrm>
            <a:off x="4572000" y="2209800"/>
            <a:ext cx="3581400" cy="366713"/>
          </a:xfrm>
          <a:prstGeom prst="rect">
            <a:avLst/>
          </a:prstGeom>
          <a:noFill/>
          <a:ln w="9525">
            <a:noFill/>
            <a:miter lim="800000"/>
            <a:headEnd/>
            <a:tailEnd/>
          </a:ln>
          <a:effectLst/>
        </p:spPr>
        <p:txBody>
          <a:bodyPr>
            <a:spAutoFit/>
          </a:bodyPr>
          <a:lstStyle/>
          <a:p>
            <a:pPr>
              <a:spcBef>
                <a:spcPct val="50000"/>
              </a:spcBef>
              <a:defRPr/>
            </a:pPr>
            <a:endParaRPr lang="en-US" sz="1800" b="0" dirty="0">
              <a:solidFill>
                <a:schemeClr val="tx1"/>
              </a:solidFill>
            </a:endParaRPr>
          </a:p>
        </p:txBody>
      </p:sp>
      <p:sp>
        <p:nvSpPr>
          <p:cNvPr id="3074" name="Rectangle 2"/>
          <p:cNvSpPr>
            <a:spLocks noGrp="1" noChangeArrowheads="1"/>
          </p:cNvSpPr>
          <p:nvPr>
            <p:ph type="ctrTitle"/>
          </p:nvPr>
        </p:nvSpPr>
        <p:spPr>
          <a:xfrm>
            <a:off x="914400" y="3872242"/>
            <a:ext cx="7315200" cy="468111"/>
          </a:xfrm>
        </p:spPr>
        <p:txBody>
          <a:bodyPr/>
          <a:lstStyle>
            <a:lvl1pPr>
              <a:spcBef>
                <a:spcPct val="50000"/>
              </a:spcBef>
              <a:defRPr sz="32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914400" y="4343457"/>
            <a:ext cx="6629400" cy="368540"/>
          </a:xfrm>
        </p:spPr>
        <p:txBody>
          <a:bodyPr/>
          <a:lstStyle>
            <a:lvl1pPr marL="0" indent="0">
              <a:buFontTx/>
              <a:buNone/>
              <a:defRPr sz="2000" b="0" i="1">
                <a:solidFill>
                  <a:schemeClr val="bg1"/>
                </a:solidFill>
                <a:latin typeface="Times New Roman" pitchFamily="18" charset="0"/>
                <a:cs typeface="Times New Roman" pitchFamily="18" charset="0"/>
              </a:defRPr>
            </a:lvl1pPr>
          </a:lstStyle>
          <a:p>
            <a:r>
              <a:rPr lang="en-US" dirty="0"/>
              <a:t>Place Your Sub-Title If Needed Here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Content Placeholder 2"/>
          <p:cNvSpPr>
            <a:spLocks noGrp="1"/>
          </p:cNvSpPr>
          <p:nvPr>
            <p:ph sz="half" idx="1"/>
          </p:nvPr>
        </p:nvSpPr>
        <p:spPr>
          <a:xfrm>
            <a:off x="6858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33900" y="18288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9CD64B-F4A8-4813-A644-40C55A8C26D0}"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F95473-6BBB-4D40-8C0E-2E35177D6092}"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A0171-FBCD-4C06-A7CB-2D6EC2752736}"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24FA01-F261-41B3-A25D-97E7F82FBA2B}"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7DC7703-9F2F-4C80-B1DE-AE6581182014}"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D5FED7-5C47-46AB-B034-A7AC33BCAF71}"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E66DBB-E038-4EDA-8F58-FE8575A7BF4F}"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4E5D98-817B-4C41-A92B-19992B232FFA}"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0E73DDB-A065-43F3-9B68-5E60EB74E023}" type="datetimeFigureOut">
              <a:rPr lang="en-US"/>
              <a:pPr>
                <a:defRPr/>
              </a:pPr>
              <a:t>3/24/2015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EF2CEA-A20D-4732-B31E-7490E2C00377}"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199EB2-12B4-499F-B8A8-1F0F3D0E61AA}" type="datetimeFigureOut">
              <a:rPr lang="en-US"/>
              <a:pPr>
                <a:defRPr/>
              </a:pPr>
              <a:t>3/24/2015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516F2C6-DF27-4A4F-B7EA-1FF72A4BE721}"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B48972-6E76-45D9-AB23-1AD06FFAF6FD}" type="datetimeFigureOut">
              <a:rPr lang="en-US"/>
              <a:pPr>
                <a:defRPr/>
              </a:pPr>
              <a:t>3/24/2015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9C7DC3-1308-41E4-8568-A6C5E5A2C23E}"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DDAABE-BF72-437A-834A-09D54BFB3F45}"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951FFF-F884-4520-8A94-B65CD1322DD7}"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D908E0-D6B5-4222-8225-2FB30A6F8078}" type="datetimeFigureOut">
              <a:rPr lang="en-US"/>
              <a:pPr>
                <a:defRPr/>
              </a:pPr>
              <a:t>3/24/2015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030A03-04DA-45D7-92FF-D5B47A64F03C}"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959" y="681145"/>
            <a:ext cx="7697755" cy="914389"/>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6D53CF-9A1D-47B2-BEF6-5696EAB56CE0}"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34504-6D98-44E9-B84D-5C40837EF625}"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DC7A26-039A-4AD9-9A94-DF5FC0CDE13B}" type="datetimeFigureOut">
              <a:rPr lang="en-US"/>
              <a:pPr>
                <a:defRPr/>
              </a:pPr>
              <a:t>3/24/2015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2E1C9B-86D9-4754-A3B8-A5B9D87C74C2}"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828800"/>
            <a:ext cx="7543800" cy="4114800"/>
          </a:xfrm>
        </p:spPr>
        <p:txBody>
          <a:bodyPr rtlCol="0">
            <a:normAutofit/>
          </a:bodyPr>
          <a:lstStyle/>
          <a:p>
            <a:pPr lvl="0"/>
            <a:endParaRPr lang="en-US" noProof="0" dirty="0" smtClean="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14400" y="2806700"/>
            <a:ext cx="50482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73638" y="-484188"/>
            <a:ext cx="7353300" cy="736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457200" y="534444"/>
            <a:ext cx="7772400" cy="1470025"/>
          </a:xfrm>
        </p:spPr>
        <p:txBody>
          <a:bodyPr/>
          <a:lstStyle>
            <a:lvl1pPr algn="l">
              <a:defRPr>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7200" y="2290219"/>
            <a:ext cx="6400800" cy="1752600"/>
          </a:xfrm>
        </p:spPr>
        <p:txBody>
          <a:bodyPr/>
          <a:lstStyle>
            <a:lvl1pPr marL="0" indent="0" algn="l">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152400" y="6356350"/>
            <a:ext cx="384175" cy="365125"/>
          </a:xfrm>
        </p:spPr>
        <p:txBody>
          <a:bodyPr/>
          <a:lstStyle>
            <a:lvl1pPr>
              <a:defRPr/>
            </a:lvl1pPr>
          </a:lstStyle>
          <a:p>
            <a:pPr>
              <a:defRPr/>
            </a:pPr>
            <a:fld id="{3972A145-7171-4BF1-86BF-E588324B6DD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5991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831519"/>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347564"/>
            <a:ext cx="8229600" cy="4756781"/>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2362200" y="6356350"/>
            <a:ext cx="2895600" cy="365125"/>
          </a:xfrm>
        </p:spPr>
        <p:txBody>
          <a:bodyPr/>
          <a:lstStyle>
            <a:lvl1pPr algn="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1905000" y="6356350"/>
            <a:ext cx="384175" cy="365125"/>
          </a:xfrm>
        </p:spPr>
        <p:txBody>
          <a:bodyPr/>
          <a:lstStyle>
            <a:lvl1pPr>
              <a:defRPr/>
            </a:lvl1pPr>
          </a:lstStyle>
          <a:p>
            <a:pPr>
              <a:defRPr/>
            </a:pPr>
            <a:fld id="{83F0781C-308F-4C04-BB05-65C65D9E1A1F}" type="slidenum">
              <a:rPr lang="en-US">
                <a:solidFill>
                  <a:prstClr val="black">
                    <a:tint val="75000"/>
                  </a:prstClr>
                </a:solidFill>
              </a:rPr>
              <a:pPr>
                <a:defRPr/>
              </a:pPr>
              <a:t>‹#›</a:t>
            </a:fld>
            <a:endParaRPr lang="en-US">
              <a:solidFill>
                <a:prstClr val="black">
                  <a:tint val="75000"/>
                </a:prstClr>
              </a:solidFill>
            </a:endParaRPr>
          </a:p>
        </p:txBody>
      </p:sp>
      <p:pic>
        <p:nvPicPr>
          <p:cNvPr id="7"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150" y="5676900"/>
            <a:ext cx="17716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703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9"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152400" y="6356350"/>
            <a:ext cx="384175" cy="365125"/>
          </a:xfrm>
        </p:spPr>
        <p:txBody>
          <a:bodyPr/>
          <a:lstStyle>
            <a:lvl1pPr>
              <a:defRPr/>
            </a:lvl1pPr>
          </a:lstStyle>
          <a:p>
            <a:pPr>
              <a:defRPr/>
            </a:pPr>
            <a:fld id="{BCF2001E-DBFA-4EEB-AC09-BF02AD54DD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32169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sz="half" idx="1"/>
          </p:nvPr>
        </p:nvSpPr>
        <p:spPr>
          <a:xfrm>
            <a:off x="457200" y="1429500"/>
            <a:ext cx="4038600" cy="4749955"/>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p:cNvSpPr>
            <a:spLocks noGrp="1"/>
          </p:cNvSpPr>
          <p:nvPr>
            <p:ph sz="half" idx="2"/>
          </p:nvPr>
        </p:nvSpPr>
        <p:spPr>
          <a:xfrm>
            <a:off x="4648200" y="1429500"/>
            <a:ext cx="4038600" cy="4749955"/>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457200" y="274638"/>
            <a:ext cx="8229600" cy="831519"/>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1"/>
          </p:nvPr>
        </p:nvSpPr>
        <p:spPr>
          <a:xfrm>
            <a:off x="152400" y="6356350"/>
            <a:ext cx="384175" cy="365125"/>
          </a:xfrm>
        </p:spPr>
        <p:txBody>
          <a:bodyPr/>
          <a:lstStyle>
            <a:lvl1pPr>
              <a:defRPr/>
            </a:lvl1pPr>
          </a:lstStyle>
          <a:p>
            <a:pPr>
              <a:defRPr/>
            </a:pPr>
            <a:fld id="{FA1B0EFC-2533-4D40-BF30-6311219087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49693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12" name="Content Placeholder 2"/>
          <p:cNvSpPr>
            <a:spLocks noGrp="1"/>
          </p:cNvSpPr>
          <p:nvPr>
            <p:ph idx="1"/>
          </p:nvPr>
        </p:nvSpPr>
        <p:spPr>
          <a:xfrm>
            <a:off x="3575050" y="273050"/>
            <a:ext cx="5111750" cy="585311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1"/>
          </p:nvPr>
        </p:nvSpPr>
        <p:spPr>
          <a:xfrm>
            <a:off x="152400" y="6356350"/>
            <a:ext cx="384175" cy="365125"/>
          </a:xfrm>
        </p:spPr>
        <p:txBody>
          <a:bodyPr/>
          <a:lstStyle>
            <a:lvl1pPr>
              <a:defRPr/>
            </a:lvl1pPr>
          </a:lstStyle>
          <a:p>
            <a:pPr>
              <a:defRPr/>
            </a:pPr>
            <a:fld id="{F6808941-3307-494D-8708-0B5A1EC4BF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8980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8"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9"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1"/>
          </p:nvPr>
        </p:nvSpPr>
        <p:spPr>
          <a:xfrm>
            <a:off x="152400" y="6356350"/>
            <a:ext cx="384175" cy="365125"/>
          </a:xfrm>
        </p:spPr>
        <p:txBody>
          <a:bodyPr/>
          <a:lstStyle>
            <a:lvl1pPr>
              <a:defRPr/>
            </a:lvl1pPr>
          </a:lstStyle>
          <a:p>
            <a:pPr>
              <a:defRPr/>
            </a:pPr>
            <a:fld id="{712BC74F-92F2-4397-8734-46CE562142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041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i="1">
                <a:latin typeface="Times New Roman" pitchFamily="18" charset="0"/>
                <a:cs typeface="Times New Roman"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Vertical Text Placeholder 2"/>
          <p:cNvSpPr>
            <a:spLocks noGrp="1"/>
          </p:cNvSpPr>
          <p:nvPr>
            <p:ph type="body" orient="vert" idx="1"/>
          </p:nvPr>
        </p:nvSpPr>
        <p:spPr>
          <a:xfrm>
            <a:off x="457200" y="1270032"/>
            <a:ext cx="8229600" cy="4856131"/>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274638"/>
            <a:ext cx="8229600" cy="831519"/>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a:xfrm>
            <a:off x="152400" y="6356350"/>
            <a:ext cx="384175" cy="365125"/>
          </a:xfrm>
        </p:spPr>
        <p:txBody>
          <a:bodyPr/>
          <a:lstStyle>
            <a:lvl1pPr>
              <a:defRPr/>
            </a:lvl1pPr>
          </a:lstStyle>
          <a:p>
            <a:pPr>
              <a:defRPr/>
            </a:pPr>
            <a:fld id="{60030891-9F3A-4619-AB41-44206AC3EB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4487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a:p>
        </p:txBody>
      </p:sp>
      <p:sp>
        <p:nvSpPr>
          <p:cNvPr id="10"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152400" y="6356350"/>
            <a:ext cx="384175" cy="365125"/>
          </a:xfrm>
        </p:spPr>
        <p:txBody>
          <a:bodyPr/>
          <a:lstStyle>
            <a:lvl1pPr>
              <a:defRPr/>
            </a:lvl1pPr>
          </a:lstStyle>
          <a:p>
            <a:pPr>
              <a:defRPr/>
            </a:pPr>
            <a:fld id="{3C1213F4-B604-42D4-A828-4BFF755331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4626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450976" y="5272618"/>
            <a:ext cx="5486400" cy="385233"/>
          </a:xfrm>
        </p:spPr>
        <p:txBody>
          <a:bodyPr anchor="b">
            <a:noAutofit/>
          </a:bodyPr>
          <a:lstStyle>
            <a:lvl1pPr algn="l">
              <a:defRPr sz="2400" b="0" i="1">
                <a:latin typeface="Arial"/>
                <a:cs typeface="Arial"/>
              </a:defRPr>
            </a:lvl1pPr>
          </a:lstStyle>
          <a:p>
            <a:r>
              <a:rPr lang="en-US" dirty="0" smtClean="0"/>
              <a:t>Click to edit Master title style</a:t>
            </a:r>
            <a:endParaRPr lang="en-US" dirty="0"/>
          </a:p>
        </p:txBody>
      </p:sp>
      <p:sp>
        <p:nvSpPr>
          <p:cNvPr id="12" name="Picture Placeholder 2"/>
          <p:cNvSpPr>
            <a:spLocks noGrp="1"/>
          </p:cNvSpPr>
          <p:nvPr>
            <p:ph type="pic" idx="1"/>
          </p:nvPr>
        </p:nvSpPr>
        <p:spPr>
          <a:xfrm>
            <a:off x="1450976" y="532475"/>
            <a:ext cx="6169024" cy="4626768"/>
          </a:xfrm>
        </p:spPr>
        <p:txBody>
          <a:bodyPr rtlCol="0">
            <a:noAutofit/>
          </a:bodyPr>
          <a:lstStyle>
            <a:lvl1pPr marL="0" indent="0">
              <a:buNone/>
              <a:defRPr sz="3200" b="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1"/>
          </p:nvPr>
        </p:nvSpPr>
        <p:spPr>
          <a:xfrm>
            <a:off x="152400" y="6356350"/>
            <a:ext cx="384175" cy="365125"/>
          </a:xfrm>
        </p:spPr>
        <p:txBody>
          <a:bodyPr/>
          <a:lstStyle>
            <a:lvl1pPr>
              <a:defRPr/>
            </a:lvl1pPr>
          </a:lstStyle>
          <a:p>
            <a:pPr>
              <a:defRPr/>
            </a:pPr>
            <a:fld id="{FD199F78-35CE-40B3-AE93-3829780C67C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25407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1038" y="3141663"/>
            <a:ext cx="37306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274638"/>
            <a:ext cx="8229600" cy="831519"/>
          </a:xfrm>
        </p:spPr>
        <p:txBody>
          <a:bodyPr/>
          <a:lstStyle>
            <a:lvl1pPr algn="l">
              <a:defRPr sz="4000" b="1">
                <a:latin typeface="Arial" pitchFamily="34" charset="0"/>
                <a:cs typeface="Arial" pitchFamily="34" charset="0"/>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609600" y="6356350"/>
            <a:ext cx="2895600" cy="365125"/>
          </a:xfrm>
        </p:spPr>
        <p:txBody>
          <a:bodyPr/>
          <a:lstStyle>
            <a:lvl1pPr algn="l">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1"/>
          </p:nvPr>
        </p:nvSpPr>
        <p:spPr>
          <a:xfrm>
            <a:off x="152400" y="6356350"/>
            <a:ext cx="384175" cy="365125"/>
          </a:xfrm>
        </p:spPr>
        <p:txBody>
          <a:bodyPr/>
          <a:lstStyle>
            <a:lvl1pPr>
              <a:defRPr/>
            </a:lvl1pPr>
          </a:lstStyle>
          <a:p>
            <a:pPr>
              <a:defRPr/>
            </a:pPr>
            <a:fld id="{6EA4E9CC-45DC-4B99-A357-363B1DA02C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8049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1834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8029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5533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6991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2869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387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1761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108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76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3191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29805-8448-4DF0-AC79-C5FA7F93FCB1}" type="datetimeFigureOut">
              <a:rPr lang="en-US" smtClean="0">
                <a:solidFill>
                  <a:prstClr val="black">
                    <a:tint val="75000"/>
                  </a:prstClr>
                </a:solidFill>
              </a:rPr>
              <a:pPr/>
              <a:t>3/24/2015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3725A6-31CD-44B0-B077-2C903ECBD6E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919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i="1">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6063" y="593725"/>
            <a:ext cx="66294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1828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533900" y="3962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8450" y="681038"/>
            <a:ext cx="7539038" cy="762000"/>
          </a:xfrm>
        </p:spPr>
        <p:txBody>
          <a:bodyPr/>
          <a:lstStyle/>
          <a:p>
            <a:r>
              <a:rPr lang="en-US"/>
              <a:t>Click to edit Master title style</a:t>
            </a:r>
          </a:p>
        </p:txBody>
      </p:sp>
      <p:sp>
        <p:nvSpPr>
          <p:cNvPr id="3" name="Table Placeholder 2"/>
          <p:cNvSpPr>
            <a:spLocks noGrp="1"/>
          </p:cNvSpPr>
          <p:nvPr>
            <p:ph type="tbl" idx="1"/>
          </p:nvPr>
        </p:nvSpPr>
        <p:spPr>
          <a:xfrm>
            <a:off x="685800" y="1828800"/>
            <a:ext cx="7543800" cy="4114800"/>
          </a:xfrm>
        </p:spPr>
        <p:txBody>
          <a:bodyPr/>
          <a:lstStyle/>
          <a:p>
            <a:pPr lvl="0"/>
            <a:endParaRPr lang="en-US" noProof="0"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Background Slide PMS 376"/>
          <p:cNvPicPr>
            <a:picLocks noChangeAspect="1" noChangeArrowheads="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298450" y="681038"/>
            <a:ext cx="7539038"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Heading for slide goes here</a:t>
            </a:r>
          </a:p>
        </p:txBody>
      </p:sp>
      <p:sp>
        <p:nvSpPr>
          <p:cNvPr id="2052" name="Rectangle 3"/>
          <p:cNvSpPr>
            <a:spLocks noGrp="1" noChangeArrowheads="1"/>
          </p:cNvSpPr>
          <p:nvPr>
            <p:ph type="body" idx="1"/>
          </p:nvPr>
        </p:nvSpPr>
        <p:spPr bwMode="auto">
          <a:xfrm>
            <a:off x="685800" y="1828800"/>
            <a:ext cx="7543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row of your information goes here</a:t>
            </a:r>
          </a:p>
          <a:p>
            <a:pPr lvl="1"/>
            <a:r>
              <a:rPr lang="en-US" smtClean="0"/>
              <a:t>Second row is located here</a:t>
            </a:r>
          </a:p>
          <a:p>
            <a:pPr lvl="2"/>
            <a:r>
              <a:rPr lang="en-US" smtClean="0"/>
              <a:t>Third row here</a:t>
            </a:r>
          </a:p>
        </p:txBody>
      </p:sp>
      <p:sp>
        <p:nvSpPr>
          <p:cNvPr id="8" name="Rectangle 7"/>
          <p:cNvSpPr/>
          <p:nvPr/>
        </p:nvSpPr>
        <p:spPr bwMode="auto">
          <a:xfrm>
            <a:off x="0" y="6596063"/>
            <a:ext cx="9144000" cy="261937"/>
          </a:xfrm>
          <a:prstGeom prst="rect">
            <a:avLst/>
          </a:prstGeom>
          <a:solidFill>
            <a:srgbClr val="7DBA00"/>
          </a:solidFill>
          <a:ln w="9525" cap="flat" cmpd="sng" algn="ctr">
            <a:noFill/>
            <a:prstDash val="solid"/>
            <a:round/>
            <a:headEnd type="none" w="med" len="med"/>
            <a:tailEnd type="none" w="med" len="med"/>
          </a:ln>
          <a:effectLst/>
        </p:spPr>
        <p:txBody>
          <a:bodyPr wrap="none" anchor="ctr"/>
          <a:lstStyle/>
          <a:p>
            <a:pPr algn="ctr">
              <a:defRPr/>
            </a:pPr>
            <a:endParaRPr lang="en-US" dirty="0"/>
          </a:p>
        </p:txBody>
      </p:sp>
      <p:sp>
        <p:nvSpPr>
          <p:cNvPr id="1043" name="Text Box 19"/>
          <p:cNvSpPr txBox="1">
            <a:spLocks noChangeArrowheads="1"/>
          </p:cNvSpPr>
          <p:nvPr/>
        </p:nvSpPr>
        <p:spPr bwMode="auto">
          <a:xfrm>
            <a:off x="8724900" y="6583363"/>
            <a:ext cx="419100" cy="274637"/>
          </a:xfrm>
          <a:prstGeom prst="rect">
            <a:avLst/>
          </a:prstGeom>
          <a:noFill/>
          <a:ln w="9525" algn="ctr">
            <a:noFill/>
            <a:miter lim="800000"/>
            <a:headEnd/>
            <a:tailEnd/>
          </a:ln>
          <a:effectLst/>
        </p:spPr>
        <p:txBody>
          <a:bodyPr>
            <a:spAutoFit/>
          </a:bodyPr>
          <a:lstStyle/>
          <a:p>
            <a:pPr algn="ctr">
              <a:spcBef>
                <a:spcPct val="50000"/>
              </a:spcBef>
              <a:defRPr/>
            </a:pPr>
            <a:fld id="{91F0188D-F810-4085-B16A-588D9634DBE1}" type="slidenum">
              <a:rPr lang="en-US" sz="1200" b="0">
                <a:solidFill>
                  <a:schemeClr val="tx1"/>
                </a:solidFill>
              </a:rPr>
              <a:pPr algn="ctr">
                <a:spcBef>
                  <a:spcPct val="50000"/>
                </a:spcBef>
                <a:defRPr/>
              </a:pPr>
              <a:t>‹#›</a:t>
            </a:fld>
            <a:endParaRPr lang="en-US" sz="1200" b="0" dirty="0">
              <a:solidFill>
                <a:schemeClr val="tx1"/>
              </a:solidFill>
            </a:endParaRPr>
          </a:p>
        </p:txBody>
      </p:sp>
      <p:sp>
        <p:nvSpPr>
          <p:cNvPr id="1039" name="Rectangle 15"/>
          <p:cNvSpPr>
            <a:spLocks noChangeArrowheads="1"/>
          </p:cNvSpPr>
          <p:nvPr/>
        </p:nvSpPr>
        <p:spPr bwMode="auto">
          <a:xfrm>
            <a:off x="2733675" y="6605588"/>
            <a:ext cx="3657600" cy="252412"/>
          </a:xfrm>
          <a:prstGeom prst="rect">
            <a:avLst/>
          </a:prstGeom>
          <a:noFill/>
          <a:ln w="9525">
            <a:noFill/>
            <a:miter lim="800000"/>
            <a:headEnd/>
            <a:tailEnd/>
          </a:ln>
          <a:effectLst/>
        </p:spPr>
        <p:txBody>
          <a:bodyPr/>
          <a:lstStyle/>
          <a:p>
            <a:pPr algn="ctr" eaLnBrk="0" hangingPunct="0">
              <a:defRPr/>
            </a:pPr>
            <a:r>
              <a:rPr lang="en-US" altLang="en-US" sz="1000" b="0" dirty="0">
                <a:solidFill>
                  <a:schemeClr val="tx1"/>
                </a:solidFill>
                <a:latin typeface="Arial Unicode MS" pitchFamily="34" charset="-128"/>
              </a:rPr>
              <a:t>Georgia Department of Administrative Services</a:t>
            </a:r>
          </a:p>
        </p:txBody>
      </p:sp>
    </p:spTree>
  </p:cSld>
  <p:clrMap bg1="lt1" tx1="dk1" bg2="lt2" tx2="dk2" accent1="accent1" accent2="accent2" accent3="accent3" accent4="accent4" accent5="accent5" accent6="accent6" hlink="hlink" folHlink="folHlink"/>
  <p:sldLayoutIdLst>
    <p:sldLayoutId id="2147484387"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Lst>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F56600"/>
          </a:solidFill>
          <a:latin typeface="+mj-lt"/>
          <a:ea typeface="+mj-ea"/>
          <a:cs typeface="+mj-cs"/>
        </a:defRPr>
      </a:lvl1pPr>
      <a:lvl2pPr algn="l" rtl="0" eaLnBrk="0" fontAlgn="base" hangingPunct="0">
        <a:spcBef>
          <a:spcPct val="0"/>
        </a:spcBef>
        <a:spcAft>
          <a:spcPct val="0"/>
        </a:spcAft>
        <a:defRPr sz="3200" b="1">
          <a:solidFill>
            <a:srgbClr val="F56600"/>
          </a:solidFill>
          <a:latin typeface="Arial" charset="0"/>
        </a:defRPr>
      </a:lvl2pPr>
      <a:lvl3pPr algn="l" rtl="0" eaLnBrk="0" fontAlgn="base" hangingPunct="0">
        <a:spcBef>
          <a:spcPct val="0"/>
        </a:spcBef>
        <a:spcAft>
          <a:spcPct val="0"/>
        </a:spcAft>
        <a:defRPr sz="3200" b="1">
          <a:solidFill>
            <a:srgbClr val="F56600"/>
          </a:solidFill>
          <a:latin typeface="Arial" charset="0"/>
        </a:defRPr>
      </a:lvl3pPr>
      <a:lvl4pPr algn="l" rtl="0" eaLnBrk="0" fontAlgn="base" hangingPunct="0">
        <a:spcBef>
          <a:spcPct val="0"/>
        </a:spcBef>
        <a:spcAft>
          <a:spcPct val="0"/>
        </a:spcAft>
        <a:defRPr sz="3200" b="1">
          <a:solidFill>
            <a:srgbClr val="F56600"/>
          </a:solidFill>
          <a:latin typeface="Arial" charset="0"/>
        </a:defRPr>
      </a:lvl4pPr>
      <a:lvl5pPr algn="l" rtl="0" eaLnBrk="0" fontAlgn="base" hangingPunct="0">
        <a:spcBef>
          <a:spcPct val="0"/>
        </a:spcBef>
        <a:spcAft>
          <a:spcPct val="0"/>
        </a:spcAft>
        <a:defRPr sz="3200" b="1">
          <a:solidFill>
            <a:srgbClr val="F56600"/>
          </a:solidFill>
          <a:latin typeface="Arial" charset="0"/>
        </a:defRPr>
      </a:lvl5pPr>
      <a:lvl6pPr marL="457200" algn="l" rtl="0" fontAlgn="base">
        <a:spcBef>
          <a:spcPct val="0"/>
        </a:spcBef>
        <a:spcAft>
          <a:spcPct val="0"/>
        </a:spcAft>
        <a:defRPr sz="2800" b="1">
          <a:solidFill>
            <a:srgbClr val="7D706B"/>
          </a:solidFill>
          <a:latin typeface="Arial" charset="0"/>
        </a:defRPr>
      </a:lvl6pPr>
      <a:lvl7pPr marL="914400" algn="l" rtl="0" fontAlgn="base">
        <a:spcBef>
          <a:spcPct val="0"/>
        </a:spcBef>
        <a:spcAft>
          <a:spcPct val="0"/>
        </a:spcAft>
        <a:defRPr sz="2800" b="1">
          <a:solidFill>
            <a:srgbClr val="7D706B"/>
          </a:solidFill>
          <a:latin typeface="Arial" charset="0"/>
        </a:defRPr>
      </a:lvl7pPr>
      <a:lvl8pPr marL="1371600" algn="l" rtl="0" fontAlgn="base">
        <a:spcBef>
          <a:spcPct val="0"/>
        </a:spcBef>
        <a:spcAft>
          <a:spcPct val="0"/>
        </a:spcAft>
        <a:defRPr sz="2800" b="1">
          <a:solidFill>
            <a:srgbClr val="7D706B"/>
          </a:solidFill>
          <a:latin typeface="Arial" charset="0"/>
        </a:defRPr>
      </a:lvl8pPr>
      <a:lvl9pPr marL="1828800" algn="l" rtl="0" fontAlgn="base">
        <a:spcBef>
          <a:spcPct val="0"/>
        </a:spcBef>
        <a:spcAft>
          <a:spcPct val="0"/>
        </a:spcAft>
        <a:defRPr sz="2800" b="1">
          <a:solidFill>
            <a:srgbClr val="7D706B"/>
          </a:solidFill>
          <a:latin typeface="Arial" charset="0"/>
        </a:defRPr>
      </a:lvl9pPr>
    </p:titleStyle>
    <p:body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22155B35-2617-4645-8696-CCDCF1DE167C}" type="datetimeFigureOut">
              <a:rPr lang="en-US"/>
              <a:pPr>
                <a:defRPr/>
              </a:pPr>
              <a:t>3/24/2015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8A822F5D-0A12-440E-853A-262E9D87BDE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8" r:id="rId12"/>
    <p:sldLayoutId id="2147484389"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008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b="0">
              <a:solidFill>
                <a:prstClr val="black">
                  <a:tint val="75000"/>
                </a:prstClr>
              </a:solidFill>
            </a:endParaRPr>
          </a:p>
        </p:txBody>
      </p:sp>
      <p:sp>
        <p:nvSpPr>
          <p:cNvPr id="5" name="Footer Placeholder 4"/>
          <p:cNvSpPr>
            <a:spLocks noGrp="1"/>
          </p:cNvSpPr>
          <p:nvPr>
            <p:ph type="ftr" sz="quarter" idx="3"/>
          </p:nvPr>
        </p:nvSpPr>
        <p:spPr>
          <a:xfrm>
            <a:off x="3124200" y="64008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76E35A96-2AB4-4980-9FEB-F9BB00F423A2}" type="slidenum">
              <a:rPr lang="en-US" b="0">
                <a:solidFill>
                  <a:prstClr val="black">
                    <a:tint val="75000"/>
                  </a:prstClr>
                </a:solidFill>
              </a:rPr>
              <a:pPr>
                <a:defRPr/>
              </a:pPr>
              <a:t>‹#›</a:t>
            </a:fld>
            <a:endParaRPr lang="en-US" b="0">
              <a:solidFill>
                <a:prstClr val="black">
                  <a:tint val="75000"/>
                </a:prstClr>
              </a:solidFill>
            </a:endParaRPr>
          </a:p>
        </p:txBody>
      </p:sp>
    </p:spTree>
    <p:extLst>
      <p:ext uri="{BB962C8B-B14F-4D97-AF65-F5344CB8AC3E}">
        <p14:creationId xmlns:p14="http://schemas.microsoft.com/office/powerpoint/2010/main" val="850651335"/>
      </p:ext>
    </p:extLst>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B229805-8448-4DF0-AC79-C5FA7F93FCB1}" type="datetimeFigureOut">
              <a:rPr lang="en-US" b="0" smtClean="0">
                <a:solidFill>
                  <a:prstClr val="black">
                    <a:tint val="75000"/>
                  </a:prstClr>
                </a:solidFill>
                <a:latin typeface="Calibri"/>
              </a:rPr>
              <a:pPr fontAlgn="auto">
                <a:spcBef>
                  <a:spcPts val="0"/>
                </a:spcBef>
                <a:spcAft>
                  <a:spcPts val="0"/>
                </a:spcAft>
              </a:pPr>
              <a:t>3/24/2015</a:t>
            </a:fld>
            <a:endParaRPr lang="en-US"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9D3725A6-31CD-44B0-B077-2C903ECBD6EF}" type="slidenum">
              <a:rPr lang="en-US" b="0" smtClean="0">
                <a:solidFill>
                  <a:prstClr val="black">
                    <a:tint val="75000"/>
                  </a:prstClr>
                </a:solidFill>
                <a:latin typeface="Calibri"/>
              </a:rPr>
              <a:pPr fontAlgn="auto">
                <a:spcBef>
                  <a:spcPts val="0"/>
                </a:spcBef>
                <a:spcAft>
                  <a:spcPts val="0"/>
                </a:spcAft>
              </a:pPr>
              <a:t>‹#›</a:t>
            </a:fld>
            <a:endParaRPr lang="en-US" b="0" dirty="0">
              <a:solidFill>
                <a:prstClr val="black">
                  <a:tint val="75000"/>
                </a:prstClr>
              </a:solidFill>
              <a:latin typeface="Calibri"/>
            </a:endParaRPr>
          </a:p>
        </p:txBody>
      </p:sp>
    </p:spTree>
    <p:extLst>
      <p:ext uri="{BB962C8B-B14F-4D97-AF65-F5344CB8AC3E}">
        <p14:creationId xmlns:p14="http://schemas.microsoft.com/office/powerpoint/2010/main" val="1902278946"/>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enterprise.com/stateofgeorgia" TargetMode="External"/><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hyperlink" Target="https://www.enterprise.com/car_rental/deeplinkmap.do?bid=044&amp;cust=03a153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doas.ga.gov/"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mailto:Debra.white@doas.ga.gov"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7.png"/><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8.png"/><Relationship Id="rId4"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2" Type="http://schemas.openxmlformats.org/officeDocument/2006/relationships/hyperlink" Target="http://www.busmaxrental.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heather.s.pastrick@ehi.com" TargetMode="External"/><Relationship Id="rId2" Type="http://schemas.openxmlformats.org/officeDocument/2006/relationships/hyperlink" Target="mailto:ghill@hertz.com" TargetMode="External"/><Relationship Id="rId1" Type="http://schemas.openxmlformats.org/officeDocument/2006/relationships/slideLayout" Target="../slideLayouts/slideLayout4.xml"/><Relationship Id="rId4" Type="http://schemas.openxmlformats.org/officeDocument/2006/relationships/hyperlink" Target="mailto:corey@busmaxrental.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mailto:heather.s.pastrick@ehi.com" TargetMode="External"/><Relationship Id="rId2" Type="http://schemas.openxmlformats.org/officeDocument/2006/relationships/hyperlink" Target="mailto:ghill@hertz.com" TargetMode="External"/><Relationship Id="rId1" Type="http://schemas.openxmlformats.org/officeDocument/2006/relationships/slideLayout" Target="../slideLayouts/slideLayout4.xml"/><Relationship Id="rId4" Type="http://schemas.openxmlformats.org/officeDocument/2006/relationships/hyperlink" Target="mailto:corey@busmaxrental.com"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Debra.White@doas.ga.go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914400" y="3871913"/>
            <a:ext cx="7315200" cy="468312"/>
          </a:xfrm>
        </p:spPr>
        <p:txBody>
          <a:bodyPr/>
          <a:lstStyle/>
          <a:p>
            <a:r>
              <a:rPr lang="en-US" dirty="0" smtClean="0"/>
              <a:t>Vehicle Rental Statewide Contracts</a:t>
            </a:r>
          </a:p>
        </p:txBody>
      </p:sp>
      <p:sp>
        <p:nvSpPr>
          <p:cNvPr id="7171" name="Subtitle 2"/>
          <p:cNvSpPr>
            <a:spLocks noGrp="1"/>
          </p:cNvSpPr>
          <p:nvPr>
            <p:ph type="subTitle" idx="1"/>
          </p:nvPr>
        </p:nvSpPr>
        <p:spPr>
          <a:xfrm>
            <a:off x="914400" y="4343400"/>
            <a:ext cx="6629400" cy="368300"/>
          </a:xfrm>
        </p:spPr>
        <p:txBody>
          <a:bodyPr/>
          <a:lstStyle/>
          <a:p>
            <a:r>
              <a:rPr lang="en-US" dirty="0" smtClean="0"/>
              <a:t>Statewide Contract Webinar – October 3, 2013</a:t>
            </a:r>
          </a:p>
        </p:txBody>
      </p:sp>
      <p:sp>
        <p:nvSpPr>
          <p:cNvPr id="7172" name="Text Box 5"/>
          <p:cNvSpPr txBox="1">
            <a:spLocks noChangeArrowheads="1"/>
          </p:cNvSpPr>
          <p:nvPr/>
        </p:nvSpPr>
        <p:spPr bwMode="auto">
          <a:xfrm>
            <a:off x="6553200" y="6019800"/>
            <a:ext cx="876300" cy="216982"/>
          </a:xfrm>
          <a:prstGeom prst="rect">
            <a:avLst/>
          </a:prstGeom>
          <a:noFill/>
          <a:ln w="9525">
            <a:noFill/>
            <a:miter lim="800000"/>
            <a:headEnd/>
            <a:tailEnd/>
          </a:ln>
        </p:spPr>
        <p:txBody>
          <a:bodyPr>
            <a:spAutoFit/>
          </a:bodyPr>
          <a:lstStyle/>
          <a:p>
            <a:pPr>
              <a:lnSpc>
                <a:spcPct val="90000"/>
              </a:lnSpc>
              <a:spcBef>
                <a:spcPct val="50000"/>
              </a:spcBef>
              <a:buClr>
                <a:schemeClr val="bg2"/>
              </a:buClr>
            </a:pPr>
            <a:r>
              <a:rPr lang="en-US" sz="900" dirty="0" smtClean="0"/>
              <a:t>SPD-CP031</a:t>
            </a:r>
            <a:endParaRPr lang="en-US" dirty="0"/>
          </a:p>
        </p:txBody>
      </p:sp>
      <p:sp>
        <p:nvSpPr>
          <p:cNvPr id="7173" name="Text Box 6"/>
          <p:cNvSpPr txBox="1">
            <a:spLocks noChangeArrowheads="1"/>
          </p:cNvSpPr>
          <p:nvPr/>
        </p:nvSpPr>
        <p:spPr bwMode="auto">
          <a:xfrm>
            <a:off x="6557963" y="6173788"/>
            <a:ext cx="2443162" cy="365125"/>
          </a:xfrm>
          <a:prstGeom prst="rect">
            <a:avLst/>
          </a:prstGeom>
          <a:noFill/>
          <a:ln w="9525">
            <a:noFill/>
            <a:miter lim="800000"/>
            <a:headEnd/>
            <a:tailEnd/>
          </a:ln>
        </p:spPr>
        <p:txBody>
          <a:bodyPr>
            <a:spAutoFit/>
          </a:bodyPr>
          <a:lstStyle/>
          <a:p>
            <a:r>
              <a:rPr lang="en-US" sz="900" dirty="0"/>
              <a:t>Georgia State Purchasing Division</a:t>
            </a:r>
          </a:p>
          <a:p>
            <a:r>
              <a:rPr lang="en-US" sz="900" dirty="0"/>
              <a:t>http://statepurchasing.doas.georgia.gov</a:t>
            </a:r>
            <a:endParaRPr lang="en-US" b="0" dirty="0"/>
          </a:p>
        </p:txBody>
      </p:sp>
      <p:sp>
        <p:nvSpPr>
          <p:cNvPr id="6" name="TextBox 5"/>
          <p:cNvSpPr txBox="1"/>
          <p:nvPr/>
        </p:nvSpPr>
        <p:spPr>
          <a:xfrm>
            <a:off x="304800" y="6234113"/>
            <a:ext cx="1107996" cy="230832"/>
          </a:xfrm>
          <a:prstGeom prst="rect">
            <a:avLst/>
          </a:prstGeom>
          <a:noFill/>
        </p:spPr>
        <p:txBody>
          <a:bodyPr wrap="none" rtlCol="0">
            <a:spAutoFit/>
          </a:bodyPr>
          <a:lstStyle/>
          <a:p>
            <a:r>
              <a:rPr lang="en-US" sz="900" dirty="0" smtClean="0"/>
              <a:t>Revised 02/10/11</a:t>
            </a:r>
            <a:endParaRPr lang="en-US" sz="9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13A4394-B9D3-40E2-B4D0-5882983CF233}" type="slidenum">
              <a:rPr lang="en-US" smtClean="0">
                <a:solidFill>
                  <a:srgbClr val="898989"/>
                </a:solidFill>
                <a:latin typeface="Calibri" pitchFamily="34" charset="0"/>
              </a:rPr>
              <a:pPr eaLnBrk="1" hangingPunct="1"/>
              <a:t>10</a:t>
            </a:fld>
            <a:endParaRPr lang="en-US" dirty="0" smtClean="0">
              <a:solidFill>
                <a:srgbClr val="898989"/>
              </a:solidFill>
              <a:latin typeface="Calibri" pitchFamily="34" charset="0"/>
            </a:endParaRPr>
          </a:p>
        </p:txBody>
      </p:sp>
      <p:sp>
        <p:nvSpPr>
          <p:cNvPr id="35843" name="Rectangle 20"/>
          <p:cNvSpPr>
            <a:spLocks noGrp="1"/>
          </p:cNvSpPr>
          <p:nvPr>
            <p:ph type="title" idx="4294967295"/>
          </p:nvPr>
        </p:nvSpPr>
        <p:spPr>
          <a:xfrm>
            <a:off x="612775" y="79375"/>
            <a:ext cx="8074025" cy="719138"/>
          </a:xfrm>
        </p:spPr>
        <p:txBody>
          <a:bodyPr>
            <a:normAutofit fontScale="90000"/>
          </a:bodyPr>
          <a:lstStyle/>
          <a:p>
            <a:r>
              <a:rPr lang="en-US" dirty="0" smtClean="0">
                <a:latin typeface="Arial" pitchFamily="34" charset="0"/>
              </a:rPr>
              <a:t>	</a:t>
            </a:r>
            <a:r>
              <a:rPr lang="en-US" sz="3100" dirty="0" smtClean="0">
                <a:latin typeface="Arial" pitchFamily="34" charset="0"/>
              </a:rPr>
              <a:t>Enterprise &amp; State of Georgia </a:t>
            </a:r>
          </a:p>
        </p:txBody>
      </p:sp>
      <p:pic>
        <p:nvPicPr>
          <p:cNvPr id="7" name="Picture 6" descr="07_ENT_CMY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837" y="79375"/>
            <a:ext cx="20812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9" name="TextBox 8"/>
          <p:cNvSpPr txBox="1">
            <a:spLocks noChangeArrowheads="1"/>
          </p:cNvSpPr>
          <p:nvPr/>
        </p:nvSpPr>
        <p:spPr bwMode="auto">
          <a:xfrm>
            <a:off x="563563" y="1117600"/>
            <a:ext cx="3228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pPr>
            <a:endParaRPr lang="en-US" sz="4200" dirty="0">
              <a:solidFill>
                <a:srgbClr val="036939"/>
              </a:solidFill>
            </a:endParaRPr>
          </a:p>
        </p:txBody>
      </p:sp>
      <p:sp>
        <p:nvSpPr>
          <p:cNvPr id="52" name="TextBox 51"/>
          <p:cNvSpPr txBox="1">
            <a:spLocks noChangeArrowheads="1"/>
          </p:cNvSpPr>
          <p:nvPr/>
        </p:nvSpPr>
        <p:spPr bwMode="auto">
          <a:xfrm>
            <a:off x="5338531" y="913029"/>
            <a:ext cx="3187700" cy="14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MS PGothic" pitchFamily="34" charset="-128"/>
              </a:defRPr>
            </a:lvl1pPr>
            <a:lvl2pPr marL="1588"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lvl="1" eaLnBrk="1" fontAlgn="auto" hangingPunct="1">
              <a:spcBef>
                <a:spcPts val="400"/>
              </a:spcBef>
              <a:spcAft>
                <a:spcPts val="0"/>
              </a:spcAft>
            </a:pPr>
            <a:r>
              <a:rPr lang="en-US" sz="1600" b="0" dirty="0" smtClean="0">
                <a:solidFill>
                  <a:srgbClr val="595959"/>
                </a:solidFill>
              </a:rPr>
              <a:t>New Loyalty program for travelers to earn points that they can redeem for free rental days! </a:t>
            </a:r>
          </a:p>
          <a:p>
            <a:pPr lvl="1" eaLnBrk="1" fontAlgn="auto" hangingPunct="1">
              <a:spcBef>
                <a:spcPts val="400"/>
              </a:spcBef>
              <a:spcAft>
                <a:spcPts val="0"/>
              </a:spcAft>
            </a:pPr>
            <a:r>
              <a:rPr lang="en-US" sz="800" b="0" u="sng" dirty="0">
                <a:solidFill>
                  <a:prstClr val="black"/>
                </a:solidFill>
                <a:hlinkClick r:id="rId4"/>
              </a:rPr>
              <a:t>https://www.enterprise.com/car_rental/deeplinkmap.do?bid=044&amp;cust=03a1534</a:t>
            </a:r>
            <a:r>
              <a:rPr lang="en-US" sz="800" b="0" dirty="0">
                <a:solidFill>
                  <a:prstClr val="black"/>
                </a:solidFill>
              </a:rPr>
              <a:t> </a:t>
            </a:r>
            <a:endParaRPr lang="en-US" sz="800" b="0" dirty="0">
              <a:solidFill>
                <a:srgbClr val="595959"/>
              </a:solidFill>
            </a:endParaRPr>
          </a:p>
          <a:p>
            <a:pPr lvl="1" eaLnBrk="1" fontAlgn="auto" hangingPunct="1">
              <a:spcBef>
                <a:spcPts val="400"/>
              </a:spcBef>
              <a:spcAft>
                <a:spcPts val="0"/>
              </a:spcAft>
            </a:pPr>
            <a:r>
              <a:rPr lang="en-US" sz="1600" b="0" dirty="0" smtClean="0">
                <a:solidFill>
                  <a:srgbClr val="595959"/>
                </a:solidFill>
              </a:rPr>
              <a:t> </a:t>
            </a:r>
            <a:endParaRPr lang="en-US" sz="1600" b="0" dirty="0">
              <a:solidFill>
                <a:srgbClr val="595959"/>
              </a:solidFill>
            </a:endParaRPr>
          </a:p>
        </p:txBody>
      </p:sp>
      <p:grpSp>
        <p:nvGrpSpPr>
          <p:cNvPr id="19" name="Group 18"/>
          <p:cNvGrpSpPr>
            <a:grpSpLocks/>
          </p:cNvGrpSpPr>
          <p:nvPr/>
        </p:nvGrpSpPr>
        <p:grpSpPr bwMode="auto">
          <a:xfrm>
            <a:off x="169217" y="852843"/>
            <a:ext cx="3484563" cy="1166813"/>
            <a:chOff x="609600" y="3641725"/>
            <a:chExt cx="3484563" cy="1166637"/>
          </a:xfrm>
        </p:grpSpPr>
        <p:sp>
          <p:nvSpPr>
            <p:cNvPr id="24" name="TextBox 11"/>
            <p:cNvSpPr txBox="1">
              <a:spLocks noChangeArrowheads="1"/>
            </p:cNvSpPr>
            <p:nvPr/>
          </p:nvSpPr>
          <p:spPr bwMode="auto">
            <a:xfrm>
              <a:off x="1952632" y="3701902"/>
              <a:ext cx="2141531" cy="52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auto" hangingPunct="1">
                <a:spcBef>
                  <a:spcPts val="0"/>
                </a:spcBef>
                <a:spcAft>
                  <a:spcPts val="0"/>
                </a:spcAft>
              </a:pPr>
              <a:r>
                <a:rPr lang="en-US" sz="1400" b="0" dirty="0" smtClean="0">
                  <a:solidFill>
                    <a:srgbClr val="595959"/>
                  </a:solidFill>
                </a:rPr>
                <a:t>Over 200+ Georgia Locations to service you </a:t>
              </a:r>
              <a:endParaRPr lang="en-US" sz="1400" b="0" dirty="0">
                <a:solidFill>
                  <a:srgbClr val="595959"/>
                </a:solidFill>
              </a:endParaRPr>
            </a:p>
          </p:txBody>
        </p:sp>
        <p:pic>
          <p:nvPicPr>
            <p:cNvPr id="21" name="Picture 4" descr="locations.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641725"/>
              <a:ext cx="1301899" cy="11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860" name="Picture 20" descr="https://www.enterprise.com/car_rental/include/20130910202150/images/ico_loyalty_eplu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1844" y="891529"/>
            <a:ext cx="793105" cy="1046899"/>
          </a:xfrm>
          <a:prstGeom prst="rect">
            <a:avLst/>
          </a:prstGeom>
          <a:noFill/>
          <a:extLst>
            <a:ext uri="{909E8E84-426E-40DD-AFC4-6F175D3DCCD1}">
              <a14:hiddenFill xmlns:a14="http://schemas.microsoft.com/office/drawing/2010/main">
                <a:solidFill>
                  <a:srgbClr val="FFFFFF"/>
                </a:solidFill>
              </a14:hiddenFill>
            </a:ext>
          </a:extLst>
        </p:spPr>
      </p:pic>
      <p:pic>
        <p:nvPicPr>
          <p:cNvPr id="35861"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422" y="2209800"/>
            <a:ext cx="3990156" cy="3583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a:off x="4114800" y="2655903"/>
            <a:ext cx="3883210" cy="13937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400" dirty="0" smtClean="0">
                <a:solidFill>
                  <a:prstClr val="white"/>
                </a:solidFill>
              </a:rPr>
              <a:t>Book your reservations thru </a:t>
            </a:r>
            <a:r>
              <a:rPr lang="en-US" sz="1400" dirty="0" smtClean="0">
                <a:solidFill>
                  <a:prstClr val="white"/>
                </a:solidFill>
                <a:hlinkClick r:id="rId8"/>
              </a:rPr>
              <a:t>www.enterprise.com/stateofgeorgia</a:t>
            </a:r>
            <a:endParaRPr lang="en-US" sz="1400" dirty="0" smtClean="0">
              <a:solidFill>
                <a:prstClr val="white"/>
              </a:solidFill>
            </a:endParaRPr>
          </a:p>
          <a:p>
            <a:pPr algn="ctr" fontAlgn="auto">
              <a:spcBef>
                <a:spcPts val="0"/>
              </a:spcBef>
              <a:spcAft>
                <a:spcPts val="0"/>
              </a:spcAft>
            </a:pPr>
            <a:r>
              <a:rPr lang="en-US" sz="1400" dirty="0" smtClean="0">
                <a:solidFill>
                  <a:prstClr val="white"/>
                </a:solidFill>
              </a:rPr>
              <a:t>Or your agencies dedicated link </a:t>
            </a:r>
            <a:endParaRPr lang="en-US" sz="1400" dirty="0">
              <a:solidFill>
                <a:prstClr val="white"/>
              </a:solidFill>
            </a:endParaRPr>
          </a:p>
        </p:txBody>
      </p:sp>
      <p:sp>
        <p:nvSpPr>
          <p:cNvPr id="29" name="Left Arrow 28"/>
          <p:cNvSpPr/>
          <p:nvPr/>
        </p:nvSpPr>
        <p:spPr>
          <a:xfrm>
            <a:off x="4246578" y="4049697"/>
            <a:ext cx="3883210" cy="13937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r>
              <a:rPr lang="en-US" sz="1400" dirty="0">
                <a:solidFill>
                  <a:prstClr val="white"/>
                </a:solidFill>
              </a:rPr>
              <a:t>N</a:t>
            </a:r>
            <a:r>
              <a:rPr lang="en-US" sz="1400" dirty="0" smtClean="0">
                <a:solidFill>
                  <a:prstClr val="white"/>
                </a:solidFill>
              </a:rPr>
              <a:t>ew State of Georgia downtown office off Spring Street that will still be offering fuel cards and shuttle/pick up service</a:t>
            </a:r>
            <a:endParaRPr lang="en-US" sz="1400" dirty="0">
              <a:solidFill>
                <a:prstClr val="white"/>
              </a:solidFill>
            </a:endParaRPr>
          </a:p>
        </p:txBody>
      </p:sp>
    </p:spTree>
    <p:extLst>
      <p:ext uri="{BB962C8B-B14F-4D97-AF65-F5344CB8AC3E}">
        <p14:creationId xmlns:p14="http://schemas.microsoft.com/office/powerpoint/2010/main" val="37560235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49169"/>
                                        </p:tgtEl>
                                        <p:attrNameLst>
                                          <p:attrName>style.visibility</p:attrName>
                                        </p:attrNameLst>
                                      </p:cBhvr>
                                      <p:to>
                                        <p:strVal val="visible"/>
                                      </p:to>
                                    </p:set>
                                    <p:animEffect transition="in" filter="wipe(up)">
                                      <p:cBhvr>
                                        <p:cTn id="7" dur="500"/>
                                        <p:tgtEl>
                                          <p:spTgt spid="4916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1" presetClass="entr" presetSubtype="0" fill="hold" nodeType="afterEffect">
                                  <p:stCondLst>
                                    <p:cond delay="1500"/>
                                  </p:stCondLst>
                                  <p:childTnLst>
                                    <p:set>
                                      <p:cBhvr>
                                        <p:cTn id="18"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9" grpId="0" autoUpdateAnimBg="0"/>
      <p:bldP spid="5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white1\AppData\Local\Microsoft\Windows\Temporary Internet Files\Content.Outlook\JQH8N7PD\3647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67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527605"/>
            <a:ext cx="7944256" cy="914389"/>
          </a:xfrm>
        </p:spPr>
        <p:txBody>
          <a:bodyPr/>
          <a:lstStyle/>
          <a:p>
            <a:pPr algn="ctr"/>
            <a:r>
              <a:rPr lang="en-US" dirty="0" smtClean="0"/>
              <a:t>Capitol Hill and Inter-State (Airport) Rental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8124913"/>
              </p:ext>
            </p:extLst>
          </p:nvPr>
        </p:nvGraphicFramePr>
        <p:xfrm>
          <a:off x="1341230" y="4039821"/>
          <a:ext cx="5653682" cy="2260740"/>
        </p:xfrm>
        <a:graphic>
          <a:graphicData uri="http://schemas.openxmlformats.org/drawingml/2006/table">
            <a:tbl>
              <a:tblPr/>
              <a:tblGrid>
                <a:gridCol w="1898418"/>
                <a:gridCol w="1039280"/>
                <a:gridCol w="1357992"/>
                <a:gridCol w="1357992"/>
              </a:tblGrid>
              <a:tr h="303638">
                <a:tc gridSpan="4">
                  <a:txBody>
                    <a:bodyPr/>
                    <a:lstStyle/>
                    <a:p>
                      <a:pPr algn="ctr" fontAlgn="b"/>
                      <a:r>
                        <a:rPr lang="en-US" sz="1600" b="1" i="0" u="none" strike="noStrike" dirty="0" smtClean="0">
                          <a:solidFill>
                            <a:srgbClr val="F2F2F2"/>
                          </a:solidFill>
                          <a:effectLst/>
                          <a:latin typeface="Arial"/>
                        </a:rPr>
                        <a:t>*Hertz  Inter-State (Airport) </a:t>
                      </a:r>
                      <a:r>
                        <a:rPr lang="en-US" sz="1600" b="1" i="0" u="none" strike="noStrike" dirty="0">
                          <a:solidFill>
                            <a:srgbClr val="F2F2F2"/>
                          </a:solidFill>
                          <a:effectLst/>
                          <a:latin typeface="Arial"/>
                        </a:rPr>
                        <a:t>Standard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9586">
                <a:tc>
                  <a:txBody>
                    <a:bodyPr/>
                    <a:lstStyle/>
                    <a:p>
                      <a:pPr algn="l" fontAlgn="b"/>
                      <a:r>
                        <a:rPr lang="en-US" sz="1400" b="1" i="0" u="none" strike="noStrike" dirty="0">
                          <a:solidFill>
                            <a:srgbClr val="000000"/>
                          </a:solidFill>
                          <a:effectLst/>
                          <a:latin typeface="Arial"/>
                        </a:rPr>
                        <a:t>Vehicle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Weekly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a:solidFill>
                            <a:srgbClr val="000000"/>
                          </a:solidFill>
                          <a:effectLst/>
                          <a:latin typeface="Arial"/>
                        </a:rPr>
                        <a:t>Monthly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79586">
                <a:tc>
                  <a:txBody>
                    <a:bodyPr/>
                    <a:lstStyle/>
                    <a:p>
                      <a:pPr algn="l" fontAlgn="b"/>
                      <a:r>
                        <a:rPr lang="en-US" sz="1400" b="1" i="0" u="none" strike="noStrike" dirty="0">
                          <a:solidFill>
                            <a:srgbClr val="000000"/>
                          </a:solidFill>
                          <a:effectLst/>
                          <a:latin typeface="Arial"/>
                        </a:rPr>
                        <a:t>Compact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$768.00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Intermediate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$34.00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$204.00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$816.00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Full Size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$37.00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$222.00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$888.00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12 Passenger Van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$88.55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$531.30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$2,125.20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Mini Vans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$63.25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$379.50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$1,518.00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79586">
                <a:tc>
                  <a:txBody>
                    <a:bodyPr/>
                    <a:lstStyle/>
                    <a:p>
                      <a:pPr algn="l" fontAlgn="b"/>
                      <a:r>
                        <a:rPr lang="en-US" sz="1400" b="1" i="0" u="none" strike="noStrike" dirty="0">
                          <a:solidFill>
                            <a:srgbClr val="000000"/>
                          </a:solidFill>
                          <a:effectLst/>
                          <a:latin typeface="Arial"/>
                        </a:rPr>
                        <a:t>Mid-Size SUV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$59.80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$358.80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$1,435.20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10255064"/>
              </p:ext>
            </p:extLst>
          </p:nvPr>
        </p:nvGraphicFramePr>
        <p:xfrm>
          <a:off x="1341230" y="1594708"/>
          <a:ext cx="5653682" cy="2291491"/>
        </p:xfrm>
        <a:graphic>
          <a:graphicData uri="http://schemas.openxmlformats.org/drawingml/2006/table">
            <a:tbl>
              <a:tblPr/>
              <a:tblGrid>
                <a:gridCol w="1784657"/>
                <a:gridCol w="871893"/>
                <a:gridCol w="871893"/>
                <a:gridCol w="871893"/>
                <a:gridCol w="1253346"/>
              </a:tblGrid>
              <a:tr h="282900">
                <a:tc gridSpan="5">
                  <a:txBody>
                    <a:bodyPr/>
                    <a:lstStyle/>
                    <a:p>
                      <a:pPr algn="ctr" fontAlgn="b"/>
                      <a:r>
                        <a:rPr lang="en-US" sz="1600" b="1" i="0" u="none" strike="noStrike" dirty="0">
                          <a:solidFill>
                            <a:srgbClr val="F2F2F2"/>
                          </a:solidFill>
                          <a:effectLst/>
                          <a:latin typeface="Arial"/>
                        </a:rPr>
                        <a:t>Hertz Capitol Hill Standard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65499">
                <a:tc>
                  <a:txBody>
                    <a:bodyPr/>
                    <a:lstStyle/>
                    <a:p>
                      <a:pPr algn="l" fontAlgn="b"/>
                      <a:r>
                        <a:rPr lang="en-US" sz="1400" b="1" i="0" u="none" strike="noStrike" dirty="0">
                          <a:solidFill>
                            <a:srgbClr val="000000"/>
                          </a:solidFill>
                          <a:effectLst/>
                          <a:latin typeface="Arial"/>
                        </a:rPr>
                        <a:t>Vehicle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1/2 Day (hourly)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Weekly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400" b="1" i="0" u="none" strike="noStrike" dirty="0">
                          <a:solidFill>
                            <a:srgbClr val="000000"/>
                          </a:solidFill>
                          <a:effectLst/>
                          <a:latin typeface="Arial"/>
                        </a:rPr>
                        <a:t>Monthly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257182">
                <a:tc>
                  <a:txBody>
                    <a:bodyPr/>
                    <a:lstStyle/>
                    <a:p>
                      <a:pPr algn="l" fontAlgn="b"/>
                      <a:r>
                        <a:rPr lang="en-US" sz="1400" b="1" i="0" u="none" strike="noStrike" dirty="0">
                          <a:solidFill>
                            <a:srgbClr val="000000"/>
                          </a:solidFill>
                          <a:effectLst/>
                          <a:latin typeface="Arial"/>
                        </a:rPr>
                        <a:t>Compact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$12.50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$600.00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Intermediate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dirty="0">
                          <a:solidFill>
                            <a:srgbClr val="000000"/>
                          </a:solidFill>
                          <a:effectLst/>
                          <a:latin typeface="Arial"/>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$26.00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$156.00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$624.00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Full Size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a:solidFill>
                            <a:srgbClr val="000000"/>
                          </a:solidFill>
                          <a:effectLst/>
                          <a:latin typeface="Arial"/>
                        </a:rPr>
                        <a:t>$14.00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$168.00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$672.00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12 Passenger Van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a:solidFill>
                            <a:srgbClr val="000000"/>
                          </a:solidFill>
                          <a:effectLst/>
                          <a:latin typeface="Arial"/>
                        </a:rPr>
                        <a:t>$29.50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$59.00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$354.00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$1,416.00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Mini Vans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a:solidFill>
                            <a:srgbClr val="000000"/>
                          </a:solidFill>
                          <a:effectLst/>
                          <a:latin typeface="Arial"/>
                        </a:rPr>
                        <a:t>$24.50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$49.00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$294.00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$1,176.00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57182">
                <a:tc>
                  <a:txBody>
                    <a:bodyPr/>
                    <a:lstStyle/>
                    <a:p>
                      <a:pPr algn="l" fontAlgn="b"/>
                      <a:r>
                        <a:rPr lang="en-US" sz="1400" b="1" i="0" u="none" strike="noStrike" dirty="0">
                          <a:solidFill>
                            <a:srgbClr val="000000"/>
                          </a:solidFill>
                          <a:effectLst/>
                          <a:latin typeface="Arial"/>
                        </a:rPr>
                        <a:t>Mid-Size SUV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400" b="0" i="0" u="none" strike="noStrike">
                          <a:solidFill>
                            <a:srgbClr val="000000"/>
                          </a:solidFill>
                          <a:effectLst/>
                          <a:latin typeface="Arial"/>
                        </a:rPr>
                        <a:t>$24.50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$49.00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a:solidFill>
                            <a:srgbClr val="000000"/>
                          </a:solidFill>
                          <a:effectLst/>
                          <a:latin typeface="Arial"/>
                        </a:rPr>
                        <a:t>$294.00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0" i="0" u="none" strike="noStrike" dirty="0">
                          <a:solidFill>
                            <a:srgbClr val="000000"/>
                          </a:solidFill>
                          <a:effectLst/>
                          <a:latin typeface="Arial"/>
                        </a:rPr>
                        <a:t>$1,176.00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sp>
        <p:nvSpPr>
          <p:cNvPr id="7" name="TextBox 6"/>
          <p:cNvSpPr txBox="1"/>
          <p:nvPr/>
        </p:nvSpPr>
        <p:spPr>
          <a:xfrm>
            <a:off x="7176398" y="2414646"/>
            <a:ext cx="1815633" cy="1323439"/>
          </a:xfrm>
          <a:prstGeom prst="rect">
            <a:avLst/>
          </a:prstGeom>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dirty="0" smtClean="0">
                <a:solidFill>
                  <a:schemeClr val="tx1"/>
                </a:solidFill>
              </a:rPr>
              <a:t>24% </a:t>
            </a:r>
            <a:r>
              <a:rPr lang="en-US" sz="1600" dirty="0" err="1" smtClean="0">
                <a:solidFill>
                  <a:schemeClr val="tx1"/>
                </a:solidFill>
              </a:rPr>
              <a:t>Avg</a:t>
            </a:r>
            <a:r>
              <a:rPr lang="en-US" sz="1600" dirty="0" smtClean="0">
                <a:solidFill>
                  <a:schemeClr val="tx1"/>
                </a:solidFill>
              </a:rPr>
              <a:t> Savings</a:t>
            </a:r>
          </a:p>
          <a:p>
            <a:pPr algn="ctr"/>
            <a:endParaRPr lang="en-US" sz="1600" dirty="0">
              <a:solidFill>
                <a:schemeClr val="tx1"/>
              </a:solidFill>
            </a:endParaRPr>
          </a:p>
          <a:p>
            <a:pPr algn="ctr"/>
            <a:r>
              <a:rPr lang="en-US" sz="1600" dirty="0" smtClean="0">
                <a:solidFill>
                  <a:schemeClr val="tx1"/>
                </a:solidFill>
              </a:rPr>
              <a:t>37% Calculated Benefit</a:t>
            </a:r>
            <a:endParaRPr lang="en-US" sz="1600" dirty="0">
              <a:solidFill>
                <a:schemeClr val="tx1"/>
              </a:solidFill>
            </a:endParaRPr>
          </a:p>
        </p:txBody>
      </p:sp>
      <p:sp>
        <p:nvSpPr>
          <p:cNvPr id="6" name="TextBox 5"/>
          <p:cNvSpPr txBox="1"/>
          <p:nvPr/>
        </p:nvSpPr>
        <p:spPr>
          <a:xfrm>
            <a:off x="7176398" y="5108755"/>
            <a:ext cx="1815633" cy="584775"/>
          </a:xfrm>
          <a:prstGeom prst="rect">
            <a:avLst/>
          </a:prstGeom>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dirty="0" smtClean="0">
                <a:solidFill>
                  <a:schemeClr val="tx1"/>
                </a:solidFill>
              </a:rPr>
              <a:t>12% Calculated Benefit</a:t>
            </a:r>
            <a:endParaRPr lang="en-US" sz="1600" dirty="0">
              <a:solidFill>
                <a:schemeClr val="tx1"/>
              </a:solidFill>
            </a:endParaRPr>
          </a:p>
        </p:txBody>
      </p:sp>
      <p:sp>
        <p:nvSpPr>
          <p:cNvPr id="3" name="TextBox 2"/>
          <p:cNvSpPr txBox="1"/>
          <p:nvPr/>
        </p:nvSpPr>
        <p:spPr>
          <a:xfrm>
            <a:off x="1670605" y="6312591"/>
            <a:ext cx="2550251" cy="276999"/>
          </a:xfrm>
          <a:prstGeom prst="rect">
            <a:avLst/>
          </a:prstGeom>
          <a:noFill/>
        </p:spPr>
        <p:txBody>
          <a:bodyPr wrap="square" rtlCol="0">
            <a:spAutoFit/>
          </a:bodyPr>
          <a:lstStyle/>
          <a:p>
            <a:r>
              <a:rPr lang="en-US" sz="1200" i="1" dirty="0" smtClean="0">
                <a:solidFill>
                  <a:schemeClr val="tx1"/>
                </a:solidFill>
              </a:rPr>
              <a:t>*.025 per mile one way rental </a:t>
            </a:r>
            <a:endParaRPr lang="en-US" sz="1200" i="1" dirty="0">
              <a:solidFill>
                <a:schemeClr val="tx1"/>
              </a:solidFill>
            </a:endParaRPr>
          </a:p>
        </p:txBody>
      </p:sp>
    </p:spTree>
    <p:extLst>
      <p:ext uri="{BB962C8B-B14F-4D97-AF65-F5344CB8AC3E}">
        <p14:creationId xmlns:p14="http://schemas.microsoft.com/office/powerpoint/2010/main" val="42250290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374900"/>
            <a:ext cx="7697755" cy="914389"/>
          </a:xfrm>
        </p:spPr>
        <p:txBody>
          <a:bodyPr/>
          <a:lstStyle/>
          <a:p>
            <a:r>
              <a:rPr lang="en-US" dirty="0" smtClean="0"/>
              <a:t>In-State Rental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8804451"/>
              </p:ext>
            </p:extLst>
          </p:nvPr>
        </p:nvGraphicFramePr>
        <p:xfrm>
          <a:off x="296260" y="1509245"/>
          <a:ext cx="3970330" cy="3054102"/>
        </p:xfrm>
        <a:graphic>
          <a:graphicData uri="http://schemas.openxmlformats.org/drawingml/2006/table">
            <a:tbl>
              <a:tblPr/>
              <a:tblGrid>
                <a:gridCol w="1257682"/>
                <a:gridCol w="789134"/>
                <a:gridCol w="789134"/>
                <a:gridCol w="1134380"/>
              </a:tblGrid>
              <a:tr h="381764">
                <a:tc gridSpan="4">
                  <a:txBody>
                    <a:bodyPr/>
                    <a:lstStyle/>
                    <a:p>
                      <a:pPr algn="ctr" fontAlgn="b"/>
                      <a:r>
                        <a:rPr lang="en-US" sz="1400" b="1" i="0" u="none" strike="noStrike" dirty="0">
                          <a:solidFill>
                            <a:srgbClr val="F2F2F2"/>
                          </a:solidFill>
                          <a:effectLst/>
                          <a:latin typeface="Arial"/>
                        </a:rPr>
                        <a:t>Hertz </a:t>
                      </a:r>
                      <a:r>
                        <a:rPr lang="en-US" sz="1400" b="1" i="0" u="none" strike="noStrike" dirty="0" smtClean="0">
                          <a:solidFill>
                            <a:srgbClr val="F2F2F2"/>
                          </a:solidFill>
                          <a:effectLst/>
                          <a:latin typeface="Arial"/>
                        </a:rPr>
                        <a:t>In-State Standard </a:t>
                      </a:r>
                      <a:r>
                        <a:rPr lang="en-US" sz="1400" b="1" i="0" u="none" strike="noStrike" dirty="0">
                          <a:solidFill>
                            <a:srgbClr val="F2F2F2"/>
                          </a:solidFill>
                          <a:effectLst/>
                          <a:latin typeface="Arial"/>
                        </a:rPr>
                        <a:t>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1878">
                <a:tc>
                  <a:txBody>
                    <a:bodyPr/>
                    <a:lstStyle/>
                    <a:p>
                      <a:pPr algn="l" fontAlgn="b"/>
                      <a:r>
                        <a:rPr lang="en-US" sz="1200" b="1" i="0" u="none" strike="noStrike" dirty="0">
                          <a:solidFill>
                            <a:srgbClr val="000000"/>
                          </a:solidFill>
                          <a:effectLst/>
                          <a:latin typeface="Arial"/>
                        </a:rPr>
                        <a:t>Vehicle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Weekly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dirty="0">
                          <a:solidFill>
                            <a:srgbClr val="000000"/>
                          </a:solidFill>
                          <a:effectLst/>
                          <a:latin typeface="Arial"/>
                        </a:rPr>
                        <a:t>Monthly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331878">
                <a:tc>
                  <a:txBody>
                    <a:bodyPr/>
                    <a:lstStyle/>
                    <a:p>
                      <a:pPr algn="l" fontAlgn="b"/>
                      <a:r>
                        <a:rPr lang="en-US" sz="1200" b="1" i="0" u="none" strike="noStrike" dirty="0">
                          <a:solidFill>
                            <a:srgbClr val="000000"/>
                          </a:solidFill>
                          <a:effectLst/>
                          <a:latin typeface="Arial"/>
                        </a:rPr>
                        <a:t>Compact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$28.00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a:solidFill>
                            <a:srgbClr val="000000"/>
                          </a:solidFill>
                          <a:effectLst/>
                          <a:latin typeface="Arial"/>
                        </a:rPr>
                        <a:t>$168.00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$672.00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90651">
                <a:tc>
                  <a:txBody>
                    <a:bodyPr/>
                    <a:lstStyle/>
                    <a:p>
                      <a:pPr algn="l" fontAlgn="b"/>
                      <a:r>
                        <a:rPr lang="en-US" sz="1200" b="1" i="0" u="none" strike="noStrike" dirty="0">
                          <a:solidFill>
                            <a:srgbClr val="000000"/>
                          </a:solidFill>
                          <a:effectLst/>
                          <a:latin typeface="Arial"/>
                        </a:rPr>
                        <a:t>Intermediate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$29.00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$696.00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1878">
                <a:tc>
                  <a:txBody>
                    <a:bodyPr/>
                    <a:lstStyle/>
                    <a:p>
                      <a:pPr algn="l" fontAlgn="b"/>
                      <a:r>
                        <a:rPr lang="en-US" sz="1200" b="1" i="0" u="none" strike="noStrike" dirty="0">
                          <a:solidFill>
                            <a:srgbClr val="000000"/>
                          </a:solidFill>
                          <a:effectLst/>
                          <a:latin typeface="Arial"/>
                        </a:rPr>
                        <a:t>Full Size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$32.00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$768.00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18551">
                <a:tc>
                  <a:txBody>
                    <a:bodyPr/>
                    <a:lstStyle/>
                    <a:p>
                      <a:pPr algn="l" fontAlgn="b"/>
                      <a:r>
                        <a:rPr lang="en-US" sz="1200" b="1" i="0" u="none" strike="noStrike" dirty="0">
                          <a:solidFill>
                            <a:srgbClr val="000000"/>
                          </a:solidFill>
                          <a:effectLst/>
                          <a:latin typeface="Arial"/>
                        </a:rPr>
                        <a:t>12 </a:t>
                      </a:r>
                      <a:r>
                        <a:rPr lang="en-US" sz="1200" b="1" i="0" u="none" strike="noStrike" dirty="0" smtClean="0">
                          <a:solidFill>
                            <a:srgbClr val="000000"/>
                          </a:solidFill>
                          <a:effectLst/>
                          <a:latin typeface="Arial"/>
                        </a:rPr>
                        <a:t>Pass </a:t>
                      </a:r>
                      <a:r>
                        <a:rPr lang="en-US" sz="1200" b="1" i="0" u="none" strike="noStrike" dirty="0">
                          <a:solidFill>
                            <a:srgbClr val="000000"/>
                          </a:solidFill>
                          <a:effectLst/>
                          <a:latin typeface="Arial"/>
                        </a:rPr>
                        <a:t>Van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$77.00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$462.00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$1,848.00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1878">
                <a:tc>
                  <a:txBody>
                    <a:bodyPr/>
                    <a:lstStyle/>
                    <a:p>
                      <a:pPr algn="l" fontAlgn="b"/>
                      <a:r>
                        <a:rPr lang="en-US" sz="1200" b="1" i="0" u="none" strike="noStrike">
                          <a:solidFill>
                            <a:srgbClr val="000000"/>
                          </a:solidFill>
                          <a:effectLst/>
                          <a:latin typeface="Arial"/>
                        </a:rPr>
                        <a:t>Mini Vans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$330.00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$1,320.00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35624">
                <a:tc>
                  <a:txBody>
                    <a:bodyPr/>
                    <a:lstStyle/>
                    <a:p>
                      <a:pPr algn="l" fontAlgn="b"/>
                      <a:r>
                        <a:rPr lang="en-US" sz="1200" b="1" i="0" u="none" strike="noStrike">
                          <a:solidFill>
                            <a:srgbClr val="000000"/>
                          </a:solidFill>
                          <a:effectLst/>
                          <a:latin typeface="Arial"/>
                        </a:rPr>
                        <a:t>Mid-Size SUV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rial"/>
                        </a:rPr>
                        <a:t>$52.00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$312.00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$1,248.00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02043144"/>
              </p:ext>
            </p:extLst>
          </p:nvPr>
        </p:nvGraphicFramePr>
        <p:xfrm>
          <a:off x="4724705" y="1509245"/>
          <a:ext cx="3817626" cy="3054103"/>
        </p:xfrm>
        <a:graphic>
          <a:graphicData uri="http://schemas.openxmlformats.org/drawingml/2006/table">
            <a:tbl>
              <a:tblPr/>
              <a:tblGrid>
                <a:gridCol w="1346099"/>
                <a:gridCol w="791771"/>
                <a:gridCol w="620531"/>
                <a:gridCol w="1059225"/>
              </a:tblGrid>
              <a:tr h="350119">
                <a:tc gridSpan="4">
                  <a:txBody>
                    <a:bodyPr/>
                    <a:lstStyle/>
                    <a:p>
                      <a:pPr algn="ctr" fontAlgn="b"/>
                      <a:r>
                        <a:rPr lang="en-US" sz="1400" b="1" i="0" u="none" strike="noStrike" dirty="0">
                          <a:solidFill>
                            <a:srgbClr val="F2F2F2"/>
                          </a:solidFill>
                          <a:effectLst/>
                          <a:latin typeface="Arial"/>
                        </a:rPr>
                        <a:t>Enterprise In-State Standard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33446">
                <a:tc>
                  <a:txBody>
                    <a:bodyPr/>
                    <a:lstStyle/>
                    <a:p>
                      <a:pPr algn="l" fontAlgn="b"/>
                      <a:r>
                        <a:rPr lang="en-US" sz="1200" b="1" i="0" u="none" strike="noStrike" dirty="0">
                          <a:solidFill>
                            <a:srgbClr val="000000"/>
                          </a:solidFill>
                          <a:effectLst/>
                          <a:latin typeface="Arial"/>
                        </a:rPr>
                        <a:t>Vehicle Class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a:solidFill>
                            <a:srgbClr val="000000"/>
                          </a:solidFill>
                          <a:effectLst/>
                          <a:latin typeface="Arial"/>
                        </a:rPr>
                        <a:t>Daily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a:solidFill>
                            <a:srgbClr val="000000"/>
                          </a:solidFill>
                          <a:effectLst/>
                          <a:latin typeface="Arial"/>
                        </a:rPr>
                        <a:t>Weekly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1200" b="1" i="0" u="none" strike="noStrike">
                          <a:solidFill>
                            <a:srgbClr val="000000"/>
                          </a:solidFill>
                          <a:effectLst/>
                          <a:latin typeface="Arial"/>
                        </a:rPr>
                        <a:t>Monthly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r>
              <a:tr h="333446">
                <a:tc>
                  <a:txBody>
                    <a:bodyPr/>
                    <a:lstStyle/>
                    <a:p>
                      <a:pPr algn="l" fontAlgn="b"/>
                      <a:r>
                        <a:rPr lang="en-US" sz="1200" b="1" i="0" u="none" strike="noStrike" dirty="0">
                          <a:solidFill>
                            <a:srgbClr val="000000"/>
                          </a:solidFill>
                          <a:effectLst/>
                          <a:latin typeface="Arial"/>
                        </a:rPr>
                        <a:t>Compact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$30.15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a:solidFill>
                            <a:srgbClr val="000000"/>
                          </a:solidFill>
                          <a:effectLst/>
                          <a:latin typeface="Arial"/>
                        </a:rPr>
                        <a:t>$165.83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$663.30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3446">
                <a:tc>
                  <a:txBody>
                    <a:bodyPr/>
                    <a:lstStyle/>
                    <a:p>
                      <a:pPr algn="l" fontAlgn="b"/>
                      <a:r>
                        <a:rPr lang="en-US" sz="1200" b="1" i="0" u="none" strike="noStrike">
                          <a:solidFill>
                            <a:srgbClr val="000000"/>
                          </a:solidFill>
                          <a:effectLst/>
                          <a:latin typeface="Arial"/>
                        </a:rPr>
                        <a:t>Intermediate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$35.25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$193.88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$775.50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3446">
                <a:tc>
                  <a:txBody>
                    <a:bodyPr/>
                    <a:lstStyle/>
                    <a:p>
                      <a:pPr algn="l" fontAlgn="b"/>
                      <a:r>
                        <a:rPr lang="en-US" sz="1200" b="1" i="0" u="none" strike="noStrike">
                          <a:solidFill>
                            <a:srgbClr val="000000"/>
                          </a:solidFill>
                          <a:effectLst/>
                          <a:latin typeface="Arial"/>
                        </a:rPr>
                        <a:t>Full Size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dirty="0">
                          <a:solidFill>
                            <a:srgbClr val="000000"/>
                          </a:solidFill>
                          <a:effectLst/>
                          <a:latin typeface="Arial"/>
                        </a:rPr>
                        <a:t>$38.00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$209.00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$836.00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603537">
                <a:tc>
                  <a:txBody>
                    <a:bodyPr/>
                    <a:lstStyle/>
                    <a:p>
                      <a:pPr algn="l" fontAlgn="b"/>
                      <a:r>
                        <a:rPr lang="en-US" sz="1200" b="1" i="0" u="none" strike="noStrike" dirty="0">
                          <a:solidFill>
                            <a:srgbClr val="000000"/>
                          </a:solidFill>
                          <a:effectLst/>
                          <a:latin typeface="Arial"/>
                        </a:rPr>
                        <a:t>12 </a:t>
                      </a:r>
                      <a:r>
                        <a:rPr lang="en-US" sz="1200" b="1" i="0" u="none" strike="noStrike" dirty="0" smtClean="0">
                          <a:solidFill>
                            <a:srgbClr val="000000"/>
                          </a:solidFill>
                          <a:effectLst/>
                          <a:latin typeface="Arial"/>
                        </a:rPr>
                        <a:t>Pass Van</a:t>
                      </a:r>
                      <a:endParaRPr lang="en-US" sz="12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rial"/>
                        </a:rPr>
                        <a:t>$82.77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$455.24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$1,820.94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33446">
                <a:tc>
                  <a:txBody>
                    <a:bodyPr/>
                    <a:lstStyle/>
                    <a:p>
                      <a:pPr algn="l" fontAlgn="b"/>
                      <a:r>
                        <a:rPr lang="en-US" sz="1200" b="1" i="0" u="none" strike="noStrike" dirty="0">
                          <a:solidFill>
                            <a:srgbClr val="000000"/>
                          </a:solidFill>
                          <a:effectLst/>
                          <a:latin typeface="Arial"/>
                        </a:rPr>
                        <a:t>Mini Vans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rial"/>
                        </a:rPr>
                        <a:t>$49.68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$273.24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$1,092.96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433217">
                <a:tc>
                  <a:txBody>
                    <a:bodyPr/>
                    <a:lstStyle/>
                    <a:p>
                      <a:pPr algn="l" fontAlgn="b"/>
                      <a:r>
                        <a:rPr lang="en-US" sz="1200" b="1" i="0" u="none" strike="noStrike">
                          <a:solidFill>
                            <a:srgbClr val="000000"/>
                          </a:solidFill>
                          <a:effectLst/>
                          <a:latin typeface="Arial"/>
                        </a:rPr>
                        <a:t>Mid-Size SUV</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en-US" sz="1200" b="0" i="0" u="none" strike="noStrike">
                          <a:solidFill>
                            <a:srgbClr val="000000"/>
                          </a:solidFill>
                          <a:effectLst/>
                          <a:latin typeface="Arial"/>
                        </a:rPr>
                        <a:t>$50.60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a:solidFill>
                            <a:srgbClr val="000000"/>
                          </a:solidFill>
                          <a:effectLst/>
                          <a:latin typeface="Arial"/>
                        </a:rPr>
                        <a:t>$278.30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200" b="0" i="0" u="none" strike="noStrike" dirty="0">
                          <a:solidFill>
                            <a:srgbClr val="000000"/>
                          </a:solidFill>
                          <a:effectLst/>
                          <a:latin typeface="Arial"/>
                        </a:rPr>
                        <a:t>$1,113.20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1004684"/>
              </p:ext>
            </p:extLst>
          </p:nvPr>
        </p:nvGraphicFramePr>
        <p:xfrm>
          <a:off x="2892245" y="4684375"/>
          <a:ext cx="3206805" cy="1679755"/>
        </p:xfrm>
        <a:graphic>
          <a:graphicData uri="http://schemas.openxmlformats.org/drawingml/2006/table">
            <a:tbl>
              <a:tblPr/>
              <a:tblGrid>
                <a:gridCol w="1962951"/>
                <a:gridCol w="1243854"/>
              </a:tblGrid>
              <a:tr h="335951">
                <a:tc gridSpan="2">
                  <a:txBody>
                    <a:bodyPr/>
                    <a:lstStyle/>
                    <a:p>
                      <a:pPr algn="ctr" fontAlgn="b"/>
                      <a:r>
                        <a:rPr lang="en-US" sz="1400" b="1" i="0" u="none" strike="noStrike" dirty="0" smtClean="0">
                          <a:solidFill>
                            <a:srgbClr val="000000"/>
                          </a:solidFill>
                          <a:effectLst/>
                          <a:latin typeface="Calibri"/>
                        </a:rPr>
                        <a:t>Enterprise  Box </a:t>
                      </a:r>
                      <a:r>
                        <a:rPr lang="en-US" sz="1400" b="1" i="0" u="none" strike="noStrike" dirty="0">
                          <a:solidFill>
                            <a:srgbClr val="000000"/>
                          </a:solidFill>
                          <a:effectLst/>
                          <a:latin typeface="Calibri"/>
                        </a:rPr>
                        <a:t>Truck Rental Rates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r>
              <a:tr h="335951">
                <a:tc>
                  <a:txBody>
                    <a:bodyPr/>
                    <a:lstStyle/>
                    <a:p>
                      <a:pPr algn="l" fontAlgn="b"/>
                      <a:r>
                        <a:rPr lang="en-US" sz="1400" b="1" i="0" u="none" strike="noStrike" dirty="0">
                          <a:solidFill>
                            <a:srgbClr val="000000"/>
                          </a:solidFill>
                          <a:effectLst/>
                          <a:latin typeface="Calibri"/>
                        </a:rPr>
                        <a:t>Cargo Van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951">
                <a:tc>
                  <a:txBody>
                    <a:bodyPr/>
                    <a:lstStyle/>
                    <a:p>
                      <a:pPr algn="l" fontAlgn="b"/>
                      <a:r>
                        <a:rPr lang="en-US" sz="1400" b="1" i="0" u="none" strike="noStrike" dirty="0">
                          <a:solidFill>
                            <a:srgbClr val="000000"/>
                          </a:solidFill>
                          <a:effectLst/>
                          <a:latin typeface="Calibri"/>
                        </a:rPr>
                        <a:t>15 </a:t>
                      </a:r>
                      <a:r>
                        <a:rPr lang="en-US" sz="1400" b="1" i="0" u="none" strike="noStrike" dirty="0" smtClean="0">
                          <a:solidFill>
                            <a:srgbClr val="000000"/>
                          </a:solidFill>
                          <a:effectLst/>
                          <a:latin typeface="Calibri"/>
                        </a:rPr>
                        <a:t>ft. </a:t>
                      </a:r>
                      <a:r>
                        <a:rPr lang="en-US" sz="1400" b="1" i="0" u="none" strike="noStrike" dirty="0">
                          <a:solidFill>
                            <a:srgbClr val="000000"/>
                          </a:solidFill>
                          <a:effectLst/>
                          <a:latin typeface="Calibri"/>
                        </a:rPr>
                        <a:t>Box Truck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951">
                <a:tc>
                  <a:txBody>
                    <a:bodyPr/>
                    <a:lstStyle/>
                    <a:p>
                      <a:pPr algn="l" fontAlgn="b"/>
                      <a:r>
                        <a:rPr lang="en-US" sz="1400" b="1" i="0" u="none" strike="noStrike" dirty="0">
                          <a:solidFill>
                            <a:srgbClr val="000000"/>
                          </a:solidFill>
                          <a:effectLst/>
                          <a:latin typeface="Calibri"/>
                        </a:rPr>
                        <a:t>16 </a:t>
                      </a:r>
                      <a:r>
                        <a:rPr lang="en-US" sz="1400" b="1" i="0" u="none" strike="noStrike" dirty="0" smtClean="0">
                          <a:solidFill>
                            <a:srgbClr val="000000"/>
                          </a:solidFill>
                          <a:effectLst/>
                          <a:latin typeface="Calibri"/>
                        </a:rPr>
                        <a:t>ft. </a:t>
                      </a:r>
                      <a:r>
                        <a:rPr lang="en-US" sz="1400" b="1" i="0" u="none" strike="noStrike" dirty="0">
                          <a:solidFill>
                            <a:srgbClr val="000000"/>
                          </a:solidFill>
                          <a:effectLst/>
                          <a:latin typeface="Calibri"/>
                        </a:rPr>
                        <a:t>Box Truck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5951">
                <a:tc>
                  <a:txBody>
                    <a:bodyPr/>
                    <a:lstStyle/>
                    <a:p>
                      <a:pPr algn="l" fontAlgn="b"/>
                      <a:r>
                        <a:rPr lang="en-US" sz="1400" b="1" i="0" u="none" strike="noStrike" dirty="0">
                          <a:solidFill>
                            <a:srgbClr val="000000"/>
                          </a:solidFill>
                          <a:effectLst/>
                          <a:latin typeface="Calibri"/>
                        </a:rPr>
                        <a:t>24 </a:t>
                      </a:r>
                      <a:r>
                        <a:rPr lang="en-US" sz="1400" b="1" i="0" u="none" strike="noStrike" dirty="0" smtClean="0">
                          <a:solidFill>
                            <a:srgbClr val="000000"/>
                          </a:solidFill>
                          <a:effectLst/>
                          <a:latin typeface="Calibri"/>
                        </a:rPr>
                        <a:t>ft. </a:t>
                      </a:r>
                      <a:r>
                        <a:rPr lang="en-US" sz="1400" b="1" i="0" u="none" strike="noStrike" dirty="0">
                          <a:solidFill>
                            <a:srgbClr val="000000"/>
                          </a:solidFill>
                          <a:effectLst/>
                          <a:latin typeface="Calibri"/>
                        </a:rPr>
                        <a:t>Box Truck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$97.99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754375" y="5202270"/>
            <a:ext cx="1815633" cy="830997"/>
          </a:xfrm>
          <a:prstGeom prst="rect">
            <a:avLst/>
          </a:prstGeom>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dirty="0" smtClean="0">
                <a:solidFill>
                  <a:schemeClr val="tx1"/>
                </a:solidFill>
              </a:rPr>
              <a:t>11% </a:t>
            </a:r>
            <a:r>
              <a:rPr lang="en-US" sz="1600" dirty="0" err="1" smtClean="0">
                <a:solidFill>
                  <a:schemeClr val="tx1"/>
                </a:solidFill>
              </a:rPr>
              <a:t>Avg</a:t>
            </a:r>
            <a:r>
              <a:rPr lang="en-US" sz="1600" dirty="0" smtClean="0">
                <a:solidFill>
                  <a:schemeClr val="tx1"/>
                </a:solidFill>
              </a:rPr>
              <a:t> Savings</a:t>
            </a:r>
          </a:p>
          <a:p>
            <a:pPr algn="ctr"/>
            <a:endParaRPr lang="en-US" sz="1600" dirty="0">
              <a:solidFill>
                <a:schemeClr val="tx1"/>
              </a:solidFill>
            </a:endParaRPr>
          </a:p>
        </p:txBody>
      </p:sp>
      <p:sp>
        <p:nvSpPr>
          <p:cNvPr id="11" name="TextBox 10"/>
          <p:cNvSpPr txBox="1"/>
          <p:nvPr/>
        </p:nvSpPr>
        <p:spPr>
          <a:xfrm>
            <a:off x="6557165" y="5079160"/>
            <a:ext cx="1815633" cy="1077218"/>
          </a:xfrm>
          <a:prstGeom prst="rect">
            <a:avLst/>
          </a:prstGeom>
          <a:ln>
            <a:solidFill>
              <a:schemeClr val="tx2"/>
            </a:solid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dirty="0" smtClean="0">
                <a:solidFill>
                  <a:schemeClr val="tx1"/>
                </a:solidFill>
              </a:rPr>
              <a:t>5% </a:t>
            </a:r>
            <a:r>
              <a:rPr lang="en-US" sz="1600" dirty="0" err="1" smtClean="0">
                <a:solidFill>
                  <a:schemeClr val="tx1"/>
                </a:solidFill>
              </a:rPr>
              <a:t>Avg</a:t>
            </a:r>
            <a:r>
              <a:rPr lang="en-US" sz="1600" dirty="0" smtClean="0">
                <a:solidFill>
                  <a:schemeClr val="tx1"/>
                </a:solidFill>
              </a:rPr>
              <a:t> Savings</a:t>
            </a:r>
          </a:p>
          <a:p>
            <a:pPr algn="ctr"/>
            <a:r>
              <a:rPr lang="en-US" sz="1600" dirty="0" smtClean="0">
                <a:solidFill>
                  <a:schemeClr val="tx1"/>
                </a:solidFill>
              </a:rPr>
              <a:t>for</a:t>
            </a:r>
          </a:p>
          <a:p>
            <a:pPr algn="ctr"/>
            <a:r>
              <a:rPr lang="en-US" sz="1600" dirty="0" smtClean="0">
                <a:solidFill>
                  <a:schemeClr val="tx1"/>
                </a:solidFill>
              </a:rPr>
              <a:t>Car Rental</a:t>
            </a:r>
          </a:p>
          <a:p>
            <a:pPr algn="ctr"/>
            <a:endParaRPr lang="en-US" sz="1600" dirty="0">
              <a:solidFill>
                <a:schemeClr val="tx1"/>
              </a:solidFill>
            </a:endParaRPr>
          </a:p>
        </p:txBody>
      </p:sp>
    </p:spTree>
    <p:extLst>
      <p:ext uri="{BB962C8B-B14F-4D97-AF65-F5344CB8AC3E}">
        <p14:creationId xmlns:p14="http://schemas.microsoft.com/office/powerpoint/2010/main" val="12602647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59" y="681145"/>
            <a:ext cx="7944256" cy="914389"/>
          </a:xfrm>
        </p:spPr>
        <p:txBody>
          <a:bodyPr/>
          <a:lstStyle/>
          <a:p>
            <a:r>
              <a:rPr lang="en-US" dirty="0" smtClean="0"/>
              <a:t>15 Passenger Bus and Other Bus Types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294941705"/>
              </p:ext>
            </p:extLst>
          </p:nvPr>
        </p:nvGraphicFramePr>
        <p:xfrm>
          <a:off x="448965" y="1749245"/>
          <a:ext cx="5344674" cy="4158789"/>
        </p:xfrm>
        <a:graphic>
          <a:graphicData uri="http://schemas.openxmlformats.org/drawingml/2006/table">
            <a:tbl>
              <a:tblPr/>
              <a:tblGrid>
                <a:gridCol w="1744286"/>
                <a:gridCol w="1833738"/>
                <a:gridCol w="1766650"/>
              </a:tblGrid>
              <a:tr h="289141">
                <a:tc gridSpan="2">
                  <a:txBody>
                    <a:bodyPr/>
                    <a:lstStyle/>
                    <a:p>
                      <a:pPr algn="ctr" fontAlgn="b"/>
                      <a:r>
                        <a:rPr lang="en-US" sz="1700" b="1" i="0" u="none" strike="noStrike" dirty="0">
                          <a:solidFill>
                            <a:srgbClr val="000000"/>
                          </a:solidFill>
                          <a:latin typeface="Calibri"/>
                        </a:rPr>
                        <a:t>Bus Type/Capacity</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hMerge="1">
                  <a:txBody>
                    <a:bodyPr/>
                    <a:lstStyle/>
                    <a:p>
                      <a:endParaRPr lang="en-US"/>
                    </a:p>
                  </a:txBody>
                  <a:tcPr/>
                </a:tc>
                <a:tc>
                  <a:txBody>
                    <a:bodyPr/>
                    <a:lstStyle/>
                    <a:p>
                      <a:pPr algn="ctr" fontAlgn="b"/>
                      <a:r>
                        <a:rPr lang="en-US" sz="1700" b="1" i="0" u="none" strike="noStrike">
                          <a:solidFill>
                            <a:srgbClr val="000000"/>
                          </a:solidFill>
                          <a:latin typeface="Calibri"/>
                        </a:rPr>
                        <a:t>Daily Rate</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56245">
                <a:tc>
                  <a:txBody>
                    <a:bodyPr/>
                    <a:lstStyle/>
                    <a:p>
                      <a:pPr algn="l" fontAlgn="b"/>
                      <a:r>
                        <a:rPr lang="en-US" sz="1500" b="0"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n-US" sz="1500" b="0" i="0" u="none" strike="noStrike">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r>
                        <a:rPr lang="en-US" sz="1500" b="0"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r>
              <a:tr h="446698">
                <a:tc gridSpan="2">
                  <a:txBody>
                    <a:bodyPr/>
                    <a:lstStyle/>
                    <a:p>
                      <a:pPr algn="ctr" fontAlgn="b"/>
                      <a:r>
                        <a:rPr lang="en-US" sz="1500" b="1" i="0" u="none" strike="noStrike" dirty="0" smtClean="0">
                          <a:solidFill>
                            <a:srgbClr val="000000"/>
                          </a:solidFill>
                          <a:latin typeface="Calibri"/>
                        </a:rPr>
                        <a:t>*Multi </a:t>
                      </a:r>
                      <a:r>
                        <a:rPr lang="en-US" sz="1500" b="1" i="0" u="none" strike="noStrike" dirty="0">
                          <a:solidFill>
                            <a:srgbClr val="000000"/>
                          </a:solidFill>
                          <a:latin typeface="Calibri"/>
                        </a:rPr>
                        <a:t>Functional School Activity Bus</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159.00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a:txBody>
                    <a:bodyPr/>
                    <a:lstStyle/>
                    <a:p>
                      <a:pPr algn="ctr" fontAlgn="b"/>
                      <a:r>
                        <a:rPr lang="en-US" sz="1500" b="1"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ctr" fontAlgn="b"/>
                      <a:r>
                        <a:rPr lang="en-US" sz="1500" b="1" i="0" u="none" strike="noStrike">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a:solidFill>
                            <a:srgbClr val="000000"/>
                          </a:solidFill>
                          <a:latin typeface="Calibri"/>
                        </a:rPr>
                        <a:t>15 Passenger Comfort</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299.99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a:txBody>
                    <a:bodyPr/>
                    <a:lstStyle/>
                    <a:p>
                      <a:pPr algn="ctr" fontAlgn="b"/>
                      <a:r>
                        <a:rPr lang="en-US" sz="1500" b="1"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ctr" fontAlgn="b"/>
                      <a:r>
                        <a:rPr lang="en-US" sz="1500" b="1" i="0" u="none" strike="noStrike">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a:solidFill>
                            <a:srgbClr val="000000"/>
                          </a:solidFill>
                          <a:latin typeface="Calibri"/>
                        </a:rPr>
                        <a:t>25 Passenger</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303.88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a:txBody>
                    <a:bodyPr/>
                    <a:lstStyle/>
                    <a:p>
                      <a:pPr algn="ctr" fontAlgn="b"/>
                      <a:r>
                        <a:rPr lang="en-US" sz="1500" b="1"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a:noFill/>
                    </a:lnB>
                    <a:solidFill>
                      <a:srgbClr val="EAF1DD"/>
                    </a:solidFill>
                  </a:tcPr>
                </a:tc>
                <a:tc>
                  <a:txBody>
                    <a:bodyPr/>
                    <a:lstStyle/>
                    <a:p>
                      <a:pPr algn="ctr" fontAlgn="b"/>
                      <a:r>
                        <a:rPr lang="en-US" sz="1500" b="1" i="0" u="none" strike="noStrike">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a:solidFill>
                            <a:srgbClr val="000000"/>
                          </a:solidFill>
                          <a:latin typeface="Calibri"/>
                        </a:rPr>
                        <a:t>33 Passenger</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425.08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gridSpan="2">
                  <a:txBody>
                    <a:bodyPr/>
                    <a:lstStyle/>
                    <a:p>
                      <a:pPr algn="ctr" fontAlgn="b"/>
                      <a:r>
                        <a:rPr lang="en-US" sz="1500" b="1" i="0" u="none" strike="noStrike">
                          <a:solidFill>
                            <a:srgbClr val="000000"/>
                          </a:solidFill>
                          <a:latin typeface="Calibri"/>
                        </a:rPr>
                        <a:t>44 Passenger</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c hMerge="1">
                  <a:txBody>
                    <a:bodyPr/>
                    <a:lstStyle/>
                    <a:p>
                      <a:endParaRPr lang="en-US"/>
                    </a:p>
                  </a:txBody>
                  <a:tcPr/>
                </a:tc>
                <a:tc>
                  <a:txBody>
                    <a:bodyPr/>
                    <a:lstStyle/>
                    <a:p>
                      <a:pPr algn="ctr" fontAlgn="b"/>
                      <a:r>
                        <a:rPr lang="en-US" sz="1500" b="1" i="0" u="none" strike="noStrike" dirty="0">
                          <a:solidFill>
                            <a:srgbClr val="000000"/>
                          </a:solidFill>
                          <a:latin typeface="Calibri"/>
                        </a:rPr>
                        <a:t> $   526.08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AF1DD"/>
                    </a:solidFill>
                  </a:tcPr>
                </a:tc>
              </a:tr>
              <a:tr h="256245">
                <a:tc>
                  <a:txBody>
                    <a:bodyPr/>
                    <a:lstStyle/>
                    <a:p>
                      <a:pPr algn="l" fontAlgn="b"/>
                      <a:r>
                        <a:rPr lang="en-US" sz="1500" b="0"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l" fontAlgn="b"/>
                      <a:r>
                        <a:rPr lang="en-US" sz="1500" b="0" i="0" u="none" strike="noStrike">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500" b="0" i="0" u="none" strike="noStrike" dirty="0">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r>
              <a:tr h="174005">
                <a:tc>
                  <a:txBody>
                    <a:bodyPr/>
                    <a:lstStyle/>
                    <a:p>
                      <a:pPr algn="l" fontAlgn="b"/>
                      <a:r>
                        <a:rPr lang="en-US" sz="1000" b="0"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1000" b="0" i="0" u="none" strike="noStrike">
                          <a:solidFill>
                            <a:srgbClr val="000000"/>
                          </a:solidFill>
                          <a:latin typeface="Calibri"/>
                        </a:rPr>
                        <a:t> </a:t>
                      </a:r>
                    </a:p>
                  </a:txBody>
                  <a:tcPr marL="8827" marR="8827" marT="8827" marB="0" anchor="b">
                    <a:lnL>
                      <a:noFill/>
                    </a:lnL>
                    <a:lnR>
                      <a:noFill/>
                    </a:lnR>
                    <a:lnT w="12700" cap="flat" cmpd="sng" algn="ctr">
                      <a:solidFill>
                        <a:srgbClr val="000000"/>
                      </a:solidFill>
                      <a:prstDash val="solid"/>
                      <a:round/>
                      <a:headEnd type="none" w="med" len="med"/>
                      <a:tailEnd type="none" w="med" len="med"/>
                    </a:lnT>
                    <a:lnB>
                      <a:noFill/>
                    </a:lnB>
                    <a:solidFill>
                      <a:srgbClr val="C2D69A"/>
                    </a:solidFill>
                  </a:tcPr>
                </a:tc>
                <a:tc>
                  <a:txBody>
                    <a:bodyPr/>
                    <a:lstStyle/>
                    <a:p>
                      <a:pPr algn="l" fontAlgn="b"/>
                      <a:r>
                        <a:rPr lang="en-US" sz="1000" b="0" i="0" u="none" strike="noStrike">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2D69A"/>
                    </a:solidFill>
                  </a:tcPr>
                </a:tc>
              </a:tr>
              <a:tr h="256245">
                <a:tc gridSpan="3">
                  <a:txBody>
                    <a:bodyPr/>
                    <a:lstStyle/>
                    <a:p>
                      <a:pPr algn="ctr" fontAlgn="b"/>
                      <a:r>
                        <a:rPr lang="en-US" sz="1500" b="1" i="0" u="none" strike="noStrike">
                          <a:solidFill>
                            <a:srgbClr val="000000"/>
                          </a:solidFill>
                          <a:latin typeface="Calibri"/>
                        </a:rPr>
                        <a:t>Vehicle Pick Up and Drop Off Fee </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A"/>
                    </a:solidFill>
                  </a:tcPr>
                </a:tc>
                <a:tc hMerge="1">
                  <a:txBody>
                    <a:bodyPr/>
                    <a:lstStyle/>
                    <a:p>
                      <a:endParaRPr lang="en-US"/>
                    </a:p>
                  </a:txBody>
                  <a:tcPr/>
                </a:tc>
                <a:tc hMerge="1">
                  <a:txBody>
                    <a:bodyPr/>
                    <a:lstStyle/>
                    <a:p>
                      <a:endParaRPr lang="en-US"/>
                    </a:p>
                  </a:txBody>
                  <a:tcPr/>
                </a:tc>
              </a:tr>
              <a:tr h="174005">
                <a:tc>
                  <a:txBody>
                    <a:bodyPr/>
                    <a:lstStyle/>
                    <a:p>
                      <a:pPr algn="l" fontAlgn="b"/>
                      <a:r>
                        <a:rPr lang="en-US" sz="1000" b="0" i="0" u="none" strike="noStrike">
                          <a:solidFill>
                            <a:srgbClr val="000000"/>
                          </a:solidFill>
                          <a:latin typeface="Calibri"/>
                        </a:rPr>
                        <a:t> </a:t>
                      </a:r>
                    </a:p>
                  </a:txBody>
                  <a:tcPr marL="8827" marR="8827" marT="8827" marB="0" anchor="b">
                    <a:lnL w="12700" cap="flat" cmpd="sng" algn="ctr">
                      <a:solidFill>
                        <a:srgbClr val="000000"/>
                      </a:solidFill>
                      <a:prstDash val="solid"/>
                      <a:round/>
                      <a:headEnd type="none" w="med" len="med"/>
                      <a:tailEnd type="none" w="med" len="med"/>
                    </a:lnL>
                    <a:lnR>
                      <a:noFill/>
                    </a:lnR>
                    <a:lnT>
                      <a:noFill/>
                    </a:lnT>
                    <a:lnB>
                      <a:noFill/>
                    </a:lnB>
                    <a:solidFill>
                      <a:srgbClr val="C2D69A"/>
                    </a:solidFill>
                  </a:tcPr>
                </a:tc>
                <a:tc>
                  <a:txBody>
                    <a:bodyPr/>
                    <a:lstStyle/>
                    <a:p>
                      <a:pPr algn="l" fontAlgn="b"/>
                      <a:r>
                        <a:rPr lang="en-US" sz="1000" b="0" i="0" u="none" strike="noStrike">
                          <a:solidFill>
                            <a:srgbClr val="000000"/>
                          </a:solidFill>
                          <a:latin typeface="Calibri"/>
                        </a:rPr>
                        <a:t> </a:t>
                      </a:r>
                    </a:p>
                  </a:txBody>
                  <a:tcPr marL="8827" marR="8827" marT="8827" marB="0" anchor="b">
                    <a:lnL>
                      <a:noFill/>
                    </a:lnL>
                    <a:lnR>
                      <a:noFill/>
                    </a:lnR>
                    <a:lnT>
                      <a:noFill/>
                    </a:lnT>
                    <a:lnB>
                      <a:noFill/>
                    </a:lnB>
                    <a:solidFill>
                      <a:srgbClr val="C2D69A"/>
                    </a:solidFill>
                  </a:tcPr>
                </a:tc>
                <a:tc>
                  <a:txBody>
                    <a:bodyPr/>
                    <a:lstStyle/>
                    <a:p>
                      <a:pPr algn="l" fontAlgn="b"/>
                      <a:r>
                        <a:rPr lang="en-US" sz="1000" b="0" i="0" u="none" strike="noStrike">
                          <a:solidFill>
                            <a:srgbClr val="000000"/>
                          </a:solidFill>
                          <a:latin typeface="Calibri"/>
                        </a:rPr>
                        <a:t> </a:t>
                      </a:r>
                    </a:p>
                  </a:txBody>
                  <a:tcPr marL="8827" marR="8827" marT="8827" marB="0" anchor="b">
                    <a:lnL>
                      <a:noFill/>
                    </a:lnL>
                    <a:lnR w="12700" cap="flat" cmpd="sng" algn="ctr">
                      <a:solidFill>
                        <a:srgbClr val="000000"/>
                      </a:solidFill>
                      <a:prstDash val="solid"/>
                      <a:round/>
                      <a:headEnd type="none" w="med" len="med"/>
                      <a:tailEnd type="none" w="med" len="med"/>
                    </a:lnR>
                    <a:lnT>
                      <a:noFill/>
                    </a:lnT>
                    <a:lnB>
                      <a:noFill/>
                    </a:lnB>
                    <a:solidFill>
                      <a:srgbClr val="C2D69A"/>
                    </a:solidFill>
                  </a:tcPr>
                </a:tc>
              </a:tr>
              <a:tr h="256245">
                <a:tc gridSpan="3">
                  <a:txBody>
                    <a:bodyPr/>
                    <a:lstStyle/>
                    <a:p>
                      <a:pPr algn="ctr" fontAlgn="b"/>
                      <a:r>
                        <a:rPr lang="en-US" sz="1500" b="1" i="0" u="none" strike="noStrike" dirty="0">
                          <a:solidFill>
                            <a:srgbClr val="000000"/>
                          </a:solidFill>
                          <a:latin typeface="Calibri"/>
                        </a:rPr>
                        <a:t>$50.00 Plus Mileage</a:t>
                      </a:r>
                    </a:p>
                  </a:txBody>
                  <a:tcPr marL="8827" marR="8827" marT="88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D69A"/>
                    </a:solidFill>
                  </a:tcPr>
                </a:tc>
                <a:tc hMerge="1">
                  <a:txBody>
                    <a:bodyPr/>
                    <a:lstStyle/>
                    <a:p>
                      <a:endParaRPr lang="en-US"/>
                    </a:p>
                  </a:txBody>
                  <a:tcPr/>
                </a:tc>
                <a:tc hMerge="1">
                  <a:txBody>
                    <a:bodyPr/>
                    <a:lstStyle/>
                    <a:p>
                      <a:endParaRPr lang="en-US"/>
                    </a:p>
                  </a:txBody>
                  <a:tcPr/>
                </a:tc>
              </a:tr>
            </a:tbl>
          </a:graphicData>
        </a:graphic>
      </p:graphicFrame>
      <p:sp>
        <p:nvSpPr>
          <p:cNvPr id="4" name="TextBox 3"/>
          <p:cNvSpPr txBox="1"/>
          <p:nvPr/>
        </p:nvSpPr>
        <p:spPr>
          <a:xfrm>
            <a:off x="6404460" y="2138444"/>
            <a:ext cx="2137870"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smtClean="0">
                <a:solidFill>
                  <a:schemeClr val="tx1"/>
                </a:solidFill>
              </a:rPr>
              <a:t>Special Notes</a:t>
            </a:r>
          </a:p>
          <a:p>
            <a:endParaRPr lang="en-US" sz="1400" dirty="0">
              <a:solidFill>
                <a:schemeClr val="tx1"/>
              </a:solidFill>
            </a:endParaRPr>
          </a:p>
          <a:p>
            <a:r>
              <a:rPr lang="en-US" sz="1400" dirty="0" smtClean="0">
                <a:solidFill>
                  <a:schemeClr val="tx1"/>
                </a:solidFill>
              </a:rPr>
              <a:t>A CDL</a:t>
            </a:r>
            <a:r>
              <a:rPr lang="en-US" sz="1400" b="0" dirty="0" smtClean="0">
                <a:solidFill>
                  <a:schemeClr val="tx1"/>
                </a:solidFill>
              </a:rPr>
              <a:t> </a:t>
            </a:r>
            <a:r>
              <a:rPr lang="en-US" sz="1400" dirty="0">
                <a:solidFill>
                  <a:schemeClr val="tx1"/>
                </a:solidFill>
              </a:rPr>
              <a:t>is not required to drive a 15 +1 MFSAB, </a:t>
            </a:r>
            <a:r>
              <a:rPr lang="en-US" sz="1400" dirty="0" smtClean="0">
                <a:solidFill>
                  <a:schemeClr val="tx1"/>
                </a:solidFill>
              </a:rPr>
              <a:t>unless transporting school children.  </a:t>
            </a:r>
          </a:p>
          <a:p>
            <a:endParaRPr lang="en-US" sz="1400" dirty="0" smtClean="0">
              <a:solidFill>
                <a:schemeClr val="tx1"/>
              </a:solidFill>
            </a:endParaRPr>
          </a:p>
          <a:p>
            <a:pPr lvl="0"/>
            <a:r>
              <a:rPr lang="en-US" sz="1400" dirty="0" smtClean="0">
                <a:solidFill>
                  <a:schemeClr val="tx1"/>
                </a:solidFill>
              </a:rPr>
              <a:t>Drivers transporting Georgia public school students must </a:t>
            </a:r>
            <a:r>
              <a:rPr lang="en-US" sz="1400" dirty="0">
                <a:solidFill>
                  <a:schemeClr val="tx1"/>
                </a:solidFill>
              </a:rPr>
              <a:t>meet all training and other Georgia school bus driver requirements.</a:t>
            </a:r>
          </a:p>
          <a:p>
            <a:r>
              <a:rPr lang="en-US" sz="1200" dirty="0">
                <a:solidFill>
                  <a:schemeClr val="tx1"/>
                </a:solidFill>
              </a:rPr>
              <a:t> </a:t>
            </a:r>
            <a:r>
              <a:rPr lang="en-US" sz="1200" dirty="0" smtClean="0">
                <a:solidFill>
                  <a:schemeClr val="tx1"/>
                </a:solidFill>
              </a:rPr>
              <a:t>  </a:t>
            </a:r>
          </a:p>
          <a:p>
            <a:endParaRPr lang="en-US" sz="1200" dirty="0">
              <a:solidFill>
                <a:schemeClr val="tx1"/>
              </a:solidFill>
            </a:endParaRPr>
          </a:p>
        </p:txBody>
      </p:sp>
      <p:sp>
        <p:nvSpPr>
          <p:cNvPr id="5" name="TextBox 4"/>
          <p:cNvSpPr txBox="1"/>
          <p:nvPr/>
        </p:nvSpPr>
        <p:spPr>
          <a:xfrm>
            <a:off x="613317" y="6008201"/>
            <a:ext cx="4208203" cy="307777"/>
          </a:xfrm>
          <a:prstGeom prst="rect">
            <a:avLst/>
          </a:prstGeom>
          <a:noFill/>
        </p:spPr>
        <p:txBody>
          <a:bodyPr wrap="none" rtlCol="0">
            <a:spAutoFit/>
          </a:bodyPr>
          <a:lstStyle/>
          <a:p>
            <a:r>
              <a:rPr lang="en-US" sz="1400" i="1" dirty="0" smtClean="0">
                <a:solidFill>
                  <a:schemeClr val="tx1"/>
                </a:solidFill>
              </a:rPr>
              <a:t>* Only bus certified to transport school children</a:t>
            </a:r>
            <a:endParaRPr lang="en-US" sz="1400" i="1" dirty="0">
              <a:solidFill>
                <a:schemeClr val="tx1"/>
              </a:solidFill>
            </a:endParaRPr>
          </a:p>
        </p:txBody>
      </p:sp>
    </p:spTree>
    <p:extLst>
      <p:ext uri="{BB962C8B-B14F-4D97-AF65-F5344CB8AC3E}">
        <p14:creationId xmlns:p14="http://schemas.microsoft.com/office/powerpoint/2010/main" val="40716707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696913" y="1828800"/>
            <a:ext cx="7532687" cy="4114800"/>
          </a:xfrm>
          <a:solidFill>
            <a:schemeClr val="bg1">
              <a:lumMod val="95000"/>
            </a:schemeClr>
          </a:solidFill>
        </p:spPr>
        <p:txBody>
          <a:bodyPr/>
          <a:lstStyle/>
          <a:p>
            <a:pPr>
              <a:buFontTx/>
              <a:buNone/>
              <a:defRPr/>
            </a:pPr>
            <a:r>
              <a:rPr lang="en-US" dirty="0" smtClean="0"/>
              <a:t>Key Benefits:</a:t>
            </a:r>
          </a:p>
          <a:p>
            <a:pPr lvl="0"/>
            <a:r>
              <a:rPr lang="en-US" sz="1800" dirty="0"/>
              <a:t>Capitol Hill savings of </a:t>
            </a:r>
            <a:r>
              <a:rPr lang="en-US" sz="1800" dirty="0" smtClean="0"/>
              <a:t>37.1% calculated savings </a:t>
            </a:r>
            <a:endParaRPr lang="en-US" sz="1800" dirty="0"/>
          </a:p>
          <a:p>
            <a:pPr lvl="0"/>
            <a:r>
              <a:rPr lang="en-US" sz="1800" dirty="0"/>
              <a:t>Inter-State (Airport) </a:t>
            </a:r>
            <a:r>
              <a:rPr lang="en-US" sz="1800" dirty="0" smtClean="0"/>
              <a:t>calculated savings </a:t>
            </a:r>
            <a:r>
              <a:rPr lang="en-US" sz="1800" dirty="0"/>
              <a:t>of 11.8 </a:t>
            </a:r>
            <a:r>
              <a:rPr lang="en-US" sz="1800" dirty="0" smtClean="0"/>
              <a:t>%</a:t>
            </a:r>
          </a:p>
          <a:p>
            <a:pPr lvl="0"/>
            <a:r>
              <a:rPr lang="en-US" sz="1800" dirty="0" smtClean="0"/>
              <a:t>Up to 19% calculated savings for In-State Car Rental</a:t>
            </a:r>
          </a:p>
          <a:p>
            <a:pPr lvl="0"/>
            <a:r>
              <a:rPr lang="en-US" sz="1800" dirty="0" smtClean="0"/>
              <a:t>Expanded box truck options</a:t>
            </a:r>
            <a:endParaRPr lang="en-US" sz="1800" dirty="0"/>
          </a:p>
          <a:p>
            <a:pPr lvl="0"/>
            <a:r>
              <a:rPr lang="en-US" sz="1800" dirty="0"/>
              <a:t>Fuel cards available at the Capitol Hill location</a:t>
            </a:r>
          </a:p>
          <a:p>
            <a:pPr lvl="0"/>
            <a:r>
              <a:rPr lang="en-US" sz="1800" dirty="0"/>
              <a:t>Convenient airport </a:t>
            </a:r>
            <a:r>
              <a:rPr lang="en-US" sz="1800" dirty="0" smtClean="0"/>
              <a:t>locations</a:t>
            </a:r>
          </a:p>
          <a:p>
            <a:pPr lvl="0"/>
            <a:r>
              <a:rPr lang="en-US" sz="1800" dirty="0" smtClean="0"/>
              <a:t>50% increase of rental locations as the result of the multiple supplier award</a:t>
            </a:r>
          </a:p>
          <a:p>
            <a:pPr lvl="0"/>
            <a:r>
              <a:rPr lang="en-US" sz="1800" dirty="0" smtClean="0"/>
              <a:t>Updated Vehicle Cost Comparison</a:t>
            </a:r>
            <a:endParaRPr lang="en-US" sz="1800" dirty="0"/>
          </a:p>
          <a:p>
            <a:pPr lvl="0"/>
            <a:r>
              <a:rPr lang="en-US" sz="1800" dirty="0"/>
              <a:t>Agency billing</a:t>
            </a:r>
          </a:p>
          <a:p>
            <a:pPr lvl="0"/>
            <a:r>
              <a:rPr lang="en-US" sz="1800" dirty="0"/>
              <a:t>Compatible with the </a:t>
            </a:r>
            <a:r>
              <a:rPr lang="en-US" sz="1800" dirty="0" err="1"/>
              <a:t>TeamWorks</a:t>
            </a:r>
            <a:r>
              <a:rPr lang="en-US" sz="1800" dirty="0"/>
              <a:t> Travel &amp; Expense system</a:t>
            </a:r>
          </a:p>
        </p:txBody>
      </p:sp>
      <p:sp>
        <p:nvSpPr>
          <p:cNvPr id="12291" name="Title 3"/>
          <p:cNvSpPr>
            <a:spLocks noGrp="1"/>
          </p:cNvSpPr>
          <p:nvPr>
            <p:ph type="title"/>
          </p:nvPr>
        </p:nvSpPr>
        <p:spPr/>
        <p:txBody>
          <a:bodyPr/>
          <a:lstStyle/>
          <a:p>
            <a:r>
              <a:rPr lang="en-US" smtClean="0"/>
              <a:t>Key Benefits</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39700" y="681038"/>
            <a:ext cx="7697788" cy="914400"/>
          </a:xfrm>
        </p:spPr>
        <p:txBody>
          <a:bodyPr/>
          <a:lstStyle/>
          <a:p>
            <a:r>
              <a:rPr lang="en-US" smtClean="0"/>
              <a:t>Where to Find this Statewide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7" name="Picture 6" descr="screen.jpg"/>
          <p:cNvPicPr>
            <a:picLocks noChangeAspect="1"/>
          </p:cNvPicPr>
          <p:nvPr/>
        </p:nvPicPr>
        <p:blipFill>
          <a:blip r:embed="rId2" cstate="print"/>
          <a:stretch>
            <a:fillRect/>
          </a:stretch>
        </p:blipFill>
        <p:spPr>
          <a:xfrm>
            <a:off x="973138" y="1625600"/>
            <a:ext cx="7197725" cy="3922713"/>
          </a:xfrm>
          <a:prstGeom prst="rect">
            <a:avLst/>
          </a:prstGeom>
          <a:ln>
            <a:solidFill>
              <a:schemeClr val="tx1"/>
            </a:solidFill>
          </a:ln>
          <a:effectLst>
            <a:outerShdw blurRad="50800" dist="38100" dir="2700000" algn="tl" rotWithShape="0">
              <a:prstClr val="black">
                <a:alpha val="40000"/>
              </a:prstClr>
            </a:outerShdw>
          </a:effectLst>
        </p:spPr>
      </p:pic>
      <p:sp>
        <p:nvSpPr>
          <p:cNvPr id="13316" name="TextBox 3"/>
          <p:cNvSpPr txBox="1">
            <a:spLocks noChangeArrowheads="1"/>
          </p:cNvSpPr>
          <p:nvPr/>
        </p:nvSpPr>
        <p:spPr bwMode="auto">
          <a:xfrm>
            <a:off x="893763" y="5673725"/>
            <a:ext cx="7335837" cy="368300"/>
          </a:xfrm>
          <a:prstGeom prst="rect">
            <a:avLst/>
          </a:prstGeom>
          <a:noFill/>
          <a:ln w="9525">
            <a:noFill/>
            <a:miter lim="800000"/>
            <a:headEnd/>
            <a:tailEnd/>
          </a:ln>
        </p:spPr>
        <p:txBody>
          <a:bodyPr>
            <a:spAutoFit/>
          </a:bodyPr>
          <a:lstStyle/>
          <a:p>
            <a:r>
              <a:rPr lang="en-US" sz="1800" dirty="0">
                <a:solidFill>
                  <a:schemeClr val="tx1"/>
                </a:solidFill>
              </a:rPr>
              <a:t>1.  Visit the DOAS website at </a:t>
            </a:r>
            <a:r>
              <a:rPr lang="en-US" sz="1800" dirty="0" smtClean="0">
                <a:solidFill>
                  <a:srgbClr val="F56600"/>
                </a:solidFill>
                <a:hlinkClick r:id="rId3"/>
              </a:rPr>
              <a:t>www.doas.ga.gov</a:t>
            </a:r>
            <a:r>
              <a:rPr lang="en-US" sz="1800" dirty="0" smtClean="0">
                <a:solidFill>
                  <a:schemeClr val="tx1"/>
                </a:solidFill>
              </a:rPr>
              <a:t>. </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2.jpg"/>
          <p:cNvPicPr>
            <a:picLocks noChangeAspect="1"/>
          </p:cNvPicPr>
          <p:nvPr/>
        </p:nvPicPr>
        <p:blipFill>
          <a:blip r:embed="rId2" cstate="print"/>
          <a:stretch>
            <a:fillRect/>
          </a:stretch>
        </p:blipFill>
        <p:spPr>
          <a:xfrm>
            <a:off x="977900" y="1633538"/>
            <a:ext cx="7188200" cy="3925887"/>
          </a:xfrm>
          <a:prstGeom prst="rect">
            <a:avLst/>
          </a:prstGeom>
          <a:ln>
            <a:solidFill>
              <a:schemeClr val="tx1"/>
            </a:solidFill>
          </a:ln>
          <a:effectLst>
            <a:outerShdw blurRad="50800" dist="38100" dir="2700000" algn="tl" rotWithShape="0">
              <a:prstClr val="black">
                <a:alpha val="40000"/>
              </a:prstClr>
            </a:outerShdw>
          </a:effectLst>
        </p:spPr>
      </p:pic>
      <p:sp>
        <p:nvSpPr>
          <p:cNvPr id="14339" name="Title 3"/>
          <p:cNvSpPr>
            <a:spLocks noGrp="1"/>
          </p:cNvSpPr>
          <p:nvPr>
            <p:ph type="title"/>
          </p:nvPr>
        </p:nvSpPr>
        <p:spPr>
          <a:xfrm>
            <a:off x="139700" y="681038"/>
            <a:ext cx="7697788" cy="914400"/>
          </a:xfrm>
        </p:spPr>
        <p:txBody>
          <a:bodyPr/>
          <a:lstStyle/>
          <a:p>
            <a:r>
              <a:rPr lang="en-US" smtClean="0"/>
              <a:t>Where to Find this Statewide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4340" name="TextBox 4"/>
          <p:cNvSpPr txBox="1">
            <a:spLocks noChangeArrowheads="1"/>
          </p:cNvSpPr>
          <p:nvPr/>
        </p:nvSpPr>
        <p:spPr bwMode="auto">
          <a:xfrm>
            <a:off x="893763" y="5673725"/>
            <a:ext cx="7335837" cy="646113"/>
          </a:xfrm>
          <a:prstGeom prst="rect">
            <a:avLst/>
          </a:prstGeom>
          <a:noFill/>
          <a:ln w="9525">
            <a:noFill/>
            <a:miter lim="800000"/>
            <a:headEnd/>
            <a:tailEnd/>
          </a:ln>
        </p:spPr>
        <p:txBody>
          <a:bodyPr>
            <a:spAutoFit/>
          </a:bodyPr>
          <a:lstStyle/>
          <a:p>
            <a:r>
              <a:rPr lang="en-US" sz="1800" dirty="0">
                <a:solidFill>
                  <a:schemeClr val="tx1"/>
                </a:solidFill>
              </a:rPr>
              <a:t>2. Hover over the </a:t>
            </a:r>
            <a:r>
              <a:rPr lang="en-US" sz="1800" dirty="0" smtClean="0">
                <a:solidFill>
                  <a:srgbClr val="F56600"/>
                </a:solidFill>
              </a:rPr>
              <a:t>State </a:t>
            </a:r>
            <a:r>
              <a:rPr lang="en-US" sz="1800" dirty="0">
                <a:solidFill>
                  <a:srgbClr val="F56600"/>
                </a:solidFill>
              </a:rPr>
              <a:t>and </a:t>
            </a:r>
            <a:r>
              <a:rPr lang="en-US" sz="1800" dirty="0" smtClean="0">
                <a:solidFill>
                  <a:srgbClr val="F56600"/>
                </a:solidFill>
              </a:rPr>
              <a:t>Local</a:t>
            </a:r>
            <a:r>
              <a:rPr lang="en-US" sz="1800" dirty="0" smtClean="0">
                <a:solidFill>
                  <a:schemeClr val="tx1"/>
                </a:solidFill>
              </a:rPr>
              <a:t> section of the screen.</a:t>
            </a:r>
            <a:endParaRPr lang="en-US" sz="1800" dirty="0">
              <a:solidFill>
                <a:schemeClr val="tx1"/>
              </a:solidFill>
            </a:endParaRPr>
          </a:p>
          <a:p>
            <a:r>
              <a:rPr lang="en-US" sz="1800" dirty="0">
                <a:solidFill>
                  <a:schemeClr val="tx1"/>
                </a:solidFill>
              </a:rPr>
              <a:t>3. Click on </a:t>
            </a:r>
            <a:r>
              <a:rPr lang="en-US" sz="1800" dirty="0" smtClean="0">
                <a:solidFill>
                  <a:srgbClr val="F56600"/>
                </a:solidFill>
              </a:rPr>
              <a:t>State Purchasing</a:t>
            </a:r>
            <a:r>
              <a:rPr lang="en-US" sz="1800" dirty="0">
                <a:solidFill>
                  <a:schemeClr val="tx1"/>
                </a:solidFill>
              </a:rPr>
              <a:t>.</a:t>
            </a:r>
          </a:p>
        </p:txBody>
      </p:sp>
      <p:sp>
        <p:nvSpPr>
          <p:cNvPr id="5" name="Rounded Rectangular Callout 4"/>
          <p:cNvSpPr/>
          <p:nvPr/>
        </p:nvSpPr>
        <p:spPr>
          <a:xfrm>
            <a:off x="3572860" y="1828800"/>
            <a:ext cx="1524000" cy="1295400"/>
          </a:xfrm>
          <a:prstGeom prst="wedgeRoundRectCallout">
            <a:avLst>
              <a:gd name="adj1" fmla="val -19898"/>
              <a:gd name="adj2" fmla="val 105351"/>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Hover over the State and Local section of the screen</a:t>
            </a:r>
            <a:endParaRPr lang="en-US" sz="1400" dirty="0">
              <a:solidFill>
                <a:srgbClr val="000000"/>
              </a:solidFill>
              <a:latin typeface="Arial" pitchFamily="34" charset="0"/>
              <a:cs typeface="Arial" pitchFamily="34" charset="0"/>
            </a:endParaRPr>
          </a:p>
        </p:txBody>
      </p:sp>
      <p:sp>
        <p:nvSpPr>
          <p:cNvPr id="6" name="Rectangle 5"/>
          <p:cNvSpPr/>
          <p:nvPr/>
        </p:nvSpPr>
        <p:spPr bwMode="auto">
          <a:xfrm>
            <a:off x="3781045" y="4039820"/>
            <a:ext cx="1554480" cy="36576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139700" y="681038"/>
            <a:ext cx="7697788" cy="914400"/>
          </a:xfrm>
        </p:spPr>
        <p:txBody>
          <a:bodyPr/>
          <a:lstStyle/>
          <a:p>
            <a:r>
              <a:rPr lang="en-US" dirty="0" smtClean="0"/>
              <a:t>Where to Find this Statewide Contract</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pic>
        <p:nvPicPr>
          <p:cNvPr id="6" name="Picture 5" descr="screen 3.jpg"/>
          <p:cNvPicPr>
            <a:picLocks noChangeAspect="1"/>
          </p:cNvPicPr>
          <p:nvPr/>
        </p:nvPicPr>
        <p:blipFill>
          <a:blip r:embed="rId2" cstate="print"/>
          <a:stretch>
            <a:fillRect/>
          </a:stretch>
        </p:blipFill>
        <p:spPr>
          <a:xfrm>
            <a:off x="217488" y="1711325"/>
            <a:ext cx="4992687" cy="4689475"/>
          </a:xfrm>
          <a:prstGeom prst="rect">
            <a:avLst/>
          </a:prstGeom>
          <a:ln>
            <a:solidFill>
              <a:schemeClr val="tx1"/>
            </a:solidFill>
          </a:ln>
          <a:effectLst>
            <a:outerShdw blurRad="50800" dist="38100" dir="2700000" algn="tl" rotWithShape="0">
              <a:prstClr val="black">
                <a:alpha val="40000"/>
              </a:prstClr>
            </a:outerShdw>
          </a:effectLst>
        </p:spPr>
      </p:pic>
      <p:sp>
        <p:nvSpPr>
          <p:cNvPr id="15364" name="Rectangle 7"/>
          <p:cNvSpPr>
            <a:spLocks noChangeArrowheads="1"/>
          </p:cNvSpPr>
          <p:nvPr/>
        </p:nvSpPr>
        <p:spPr bwMode="auto">
          <a:xfrm>
            <a:off x="2262188" y="4560888"/>
            <a:ext cx="1231900" cy="1312862"/>
          </a:xfrm>
          <a:prstGeom prst="rect">
            <a:avLst/>
          </a:prstGeom>
          <a:solidFill>
            <a:srgbClr val="796D6B">
              <a:alpha val="20000"/>
            </a:srgbClr>
          </a:solidFill>
          <a:ln w="38100" algn="ctr">
            <a:solidFill>
              <a:srgbClr val="CF035C"/>
            </a:solidFill>
            <a:round/>
            <a:headEnd/>
            <a:tailEnd/>
          </a:ln>
        </p:spPr>
        <p:txBody>
          <a:bodyPr wrap="none" anchor="ctr"/>
          <a:lstStyle/>
          <a:p>
            <a:pPr algn="ctr"/>
            <a:endParaRPr lang="en-US"/>
          </a:p>
        </p:txBody>
      </p:sp>
      <p:cxnSp>
        <p:nvCxnSpPr>
          <p:cNvPr id="15365" name="Straight Connector 9"/>
          <p:cNvCxnSpPr>
            <a:cxnSpLocks noChangeShapeType="1"/>
          </p:cNvCxnSpPr>
          <p:nvPr/>
        </p:nvCxnSpPr>
        <p:spPr bwMode="auto">
          <a:xfrm flipV="1">
            <a:off x="2262188" y="1600200"/>
            <a:ext cx="3822700" cy="2960688"/>
          </a:xfrm>
          <a:prstGeom prst="line">
            <a:avLst/>
          </a:prstGeom>
          <a:noFill/>
          <a:ln w="19050" algn="ctr">
            <a:solidFill>
              <a:srgbClr val="CF035C"/>
            </a:solidFill>
            <a:prstDash val="sysDot"/>
            <a:round/>
            <a:headEnd/>
            <a:tailEnd/>
          </a:ln>
        </p:spPr>
      </p:cxnSp>
      <p:cxnSp>
        <p:nvCxnSpPr>
          <p:cNvPr id="15366" name="Straight Connector 11"/>
          <p:cNvCxnSpPr>
            <a:cxnSpLocks noChangeShapeType="1"/>
          </p:cNvCxnSpPr>
          <p:nvPr/>
        </p:nvCxnSpPr>
        <p:spPr bwMode="auto">
          <a:xfrm flipV="1">
            <a:off x="3505200" y="1600200"/>
            <a:ext cx="4749800" cy="2960688"/>
          </a:xfrm>
          <a:prstGeom prst="line">
            <a:avLst/>
          </a:prstGeom>
          <a:noFill/>
          <a:ln w="19050" algn="ctr">
            <a:solidFill>
              <a:srgbClr val="CF035C"/>
            </a:solidFill>
            <a:prstDash val="sysDot"/>
            <a:round/>
            <a:headEnd/>
            <a:tailEnd/>
          </a:ln>
        </p:spPr>
      </p:cxnSp>
      <p:cxnSp>
        <p:nvCxnSpPr>
          <p:cNvPr id="15367" name="Straight Connector 13"/>
          <p:cNvCxnSpPr>
            <a:cxnSpLocks noChangeShapeType="1"/>
          </p:cNvCxnSpPr>
          <p:nvPr/>
        </p:nvCxnSpPr>
        <p:spPr bwMode="auto">
          <a:xfrm flipV="1">
            <a:off x="3481388" y="3867150"/>
            <a:ext cx="4772025" cy="2006600"/>
          </a:xfrm>
          <a:prstGeom prst="line">
            <a:avLst/>
          </a:prstGeom>
          <a:noFill/>
          <a:ln w="19050" algn="ctr">
            <a:solidFill>
              <a:srgbClr val="CF035C"/>
            </a:solidFill>
            <a:prstDash val="sysDot"/>
            <a:round/>
            <a:headEnd/>
            <a:tailEnd/>
          </a:ln>
        </p:spPr>
      </p:cxnSp>
      <p:pic>
        <p:nvPicPr>
          <p:cNvPr id="7" name="Picture 6" descr="direct links.jpg"/>
          <p:cNvPicPr>
            <a:picLocks noChangeAspect="1"/>
          </p:cNvPicPr>
          <p:nvPr/>
        </p:nvPicPr>
        <p:blipFill>
          <a:blip r:embed="rId3" cstate="print"/>
          <a:stretch>
            <a:fillRect/>
          </a:stretch>
        </p:blipFill>
        <p:spPr>
          <a:xfrm>
            <a:off x="6092825" y="1600200"/>
            <a:ext cx="2162175" cy="2266950"/>
          </a:xfrm>
          <a:prstGeom prst="rect">
            <a:avLst/>
          </a:prstGeom>
          <a:ln>
            <a:solidFill>
              <a:schemeClr val="tx1"/>
            </a:solidFill>
          </a:ln>
          <a:effectLst>
            <a:glow rad="101600">
              <a:srgbClr val="CF035C">
                <a:alpha val="60000"/>
              </a:srgbClr>
            </a:glow>
            <a:outerShdw blurRad="50800" dist="38100" dir="2700000" algn="tl" rotWithShape="0">
              <a:prstClr val="black">
                <a:alpha val="40000"/>
              </a:prstClr>
            </a:outerShdw>
          </a:effectLst>
        </p:spPr>
      </p:pic>
      <p:cxnSp>
        <p:nvCxnSpPr>
          <p:cNvPr id="15369" name="Straight Connector 15"/>
          <p:cNvCxnSpPr>
            <a:cxnSpLocks noChangeShapeType="1"/>
          </p:cNvCxnSpPr>
          <p:nvPr/>
        </p:nvCxnSpPr>
        <p:spPr bwMode="auto">
          <a:xfrm flipV="1">
            <a:off x="2286000" y="3867150"/>
            <a:ext cx="3833813" cy="1982788"/>
          </a:xfrm>
          <a:prstGeom prst="line">
            <a:avLst/>
          </a:prstGeom>
          <a:noFill/>
          <a:ln w="19050" algn="ctr">
            <a:solidFill>
              <a:srgbClr val="CF035C"/>
            </a:solidFill>
            <a:prstDash val="sysDot"/>
            <a:round/>
            <a:headEnd/>
            <a:tailEnd/>
          </a:ln>
        </p:spPr>
      </p:cxnSp>
      <p:sp>
        <p:nvSpPr>
          <p:cNvPr id="15371" name="TextBox 14"/>
          <p:cNvSpPr txBox="1">
            <a:spLocks noChangeArrowheads="1"/>
          </p:cNvSpPr>
          <p:nvPr/>
        </p:nvSpPr>
        <p:spPr bwMode="auto">
          <a:xfrm>
            <a:off x="5486400" y="5400675"/>
            <a:ext cx="3352800" cy="923925"/>
          </a:xfrm>
          <a:prstGeom prst="rect">
            <a:avLst/>
          </a:prstGeom>
          <a:noFill/>
          <a:ln w="9525">
            <a:noFill/>
            <a:miter lim="800000"/>
            <a:headEnd/>
            <a:tailEnd/>
          </a:ln>
        </p:spPr>
        <p:txBody>
          <a:bodyPr>
            <a:spAutoFit/>
          </a:bodyPr>
          <a:lstStyle/>
          <a:p>
            <a:r>
              <a:rPr lang="en-US" sz="1800" dirty="0">
                <a:solidFill>
                  <a:schemeClr val="tx1"/>
                </a:solidFill>
              </a:rPr>
              <a:t>4. In the </a:t>
            </a:r>
            <a:r>
              <a:rPr lang="en-US" sz="1800" dirty="0" smtClean="0">
                <a:solidFill>
                  <a:schemeClr val="tx1"/>
                </a:solidFill>
              </a:rPr>
              <a:t>Direct Links </a:t>
            </a:r>
            <a:r>
              <a:rPr lang="en-US" sz="1800" dirty="0">
                <a:solidFill>
                  <a:schemeClr val="tx1"/>
                </a:solidFill>
              </a:rPr>
              <a:t>section, click on </a:t>
            </a:r>
            <a:r>
              <a:rPr lang="en-US" sz="1800" dirty="0" smtClean="0">
                <a:solidFill>
                  <a:srgbClr val="F56600"/>
                </a:solidFill>
              </a:rPr>
              <a:t>Statewide Contracts.</a:t>
            </a:r>
            <a:endParaRPr lang="en-US" sz="1800" dirty="0">
              <a:solidFill>
                <a:schemeClr val="tx1"/>
              </a:solidFill>
            </a:endParaRPr>
          </a:p>
        </p:txBody>
      </p:sp>
      <p:sp>
        <p:nvSpPr>
          <p:cNvPr id="12" name="Rectangle 11"/>
          <p:cNvSpPr/>
          <p:nvPr/>
        </p:nvSpPr>
        <p:spPr bwMode="auto">
          <a:xfrm>
            <a:off x="6092825" y="3123590"/>
            <a:ext cx="1380570" cy="305410"/>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Arial" charset="0"/>
            </a:endParaRPr>
          </a:p>
        </p:txBody>
      </p:sp>
      <p:sp>
        <p:nvSpPr>
          <p:cNvPr id="13" name="Rounded Rectangular Callout 12"/>
          <p:cNvSpPr/>
          <p:nvPr/>
        </p:nvSpPr>
        <p:spPr>
          <a:xfrm>
            <a:off x="7473395" y="4105275"/>
            <a:ext cx="1524000" cy="850775"/>
          </a:xfrm>
          <a:prstGeom prst="wedgeRoundRectCallout">
            <a:avLst>
              <a:gd name="adj1" fmla="val -53341"/>
              <a:gd name="adj2" fmla="val -14044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Click on Statewide Contracts</a:t>
            </a:r>
            <a:endParaRPr lang="en-US" sz="1400" dirty="0">
              <a:solidFill>
                <a:srgbClr val="00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4" cstate="print"/>
          <a:srcRect/>
          <a:stretch>
            <a:fillRect/>
          </a:stretch>
        </p:blipFill>
        <p:spPr bwMode="auto">
          <a:xfrm>
            <a:off x="66675" y="1138425"/>
            <a:ext cx="6337785" cy="5376863"/>
          </a:xfrm>
          <a:prstGeom prst="rect">
            <a:avLst/>
          </a:prstGeom>
          <a:noFill/>
          <a:ln w="9525">
            <a:noFill/>
            <a:miter lim="800000"/>
            <a:headEnd/>
            <a:tailEnd/>
          </a:ln>
        </p:spPr>
      </p:pic>
      <p:sp>
        <p:nvSpPr>
          <p:cNvPr id="6" name="Title 1"/>
          <p:cNvSpPr txBox="1">
            <a:spLocks/>
          </p:cNvSpPr>
          <p:nvPr/>
        </p:nvSpPr>
        <p:spPr bwMode="auto">
          <a:xfrm>
            <a:off x="304800" y="381000"/>
            <a:ext cx="8458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dirty="0">
                <a:solidFill>
                  <a:srgbClr val="F56600"/>
                </a:solidFill>
                <a:latin typeface="+mj-lt"/>
                <a:ea typeface="+mj-ea"/>
                <a:cs typeface="+mj-cs"/>
              </a:rPr>
              <a:t>SWC Index for Public</a:t>
            </a:r>
          </a:p>
        </p:txBody>
      </p:sp>
      <p:sp>
        <p:nvSpPr>
          <p:cNvPr id="7" name="Rectangle 6"/>
          <p:cNvSpPr/>
          <p:nvPr/>
        </p:nvSpPr>
        <p:spPr>
          <a:xfrm>
            <a:off x="448659" y="4572000"/>
            <a:ext cx="611125" cy="694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3350359" y="4636482"/>
            <a:ext cx="2290575" cy="809578"/>
          </a:xfrm>
          <a:prstGeom prst="wedgeRoundRectCallout">
            <a:avLst>
              <a:gd name="adj1" fmla="val -100616"/>
              <a:gd name="adj2" fmla="val -23245"/>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a:t>
            </a:r>
            <a:r>
              <a:rPr lang="en-US" sz="1400" dirty="0" err="1" smtClean="0">
                <a:solidFill>
                  <a:srgbClr val="000000"/>
                </a:solidFill>
                <a:latin typeface="Arial" pitchFamily="34" charset="0"/>
                <a:cs typeface="Arial" pitchFamily="34" charset="0"/>
              </a:rPr>
              <a:t>tgmguest</a:t>
            </a:r>
            <a:endParaRPr lang="en-US" sz="1400" dirty="0" smtClean="0">
              <a:solidFill>
                <a:srgbClr val="000000"/>
              </a:solidFill>
              <a:latin typeface="Arial" pitchFamily="34" charset="0"/>
              <a:cs typeface="Arial" pitchFamily="34" charset="0"/>
            </a:endParaRPr>
          </a:p>
          <a:p>
            <a:pPr algn="ctr"/>
            <a:r>
              <a:rPr lang="en-US" sz="1400" dirty="0" smtClean="0">
                <a:solidFill>
                  <a:srgbClr val="000000"/>
                </a:solidFill>
                <a:latin typeface="Arial" pitchFamily="34" charset="0"/>
                <a:cs typeface="Arial" pitchFamily="34" charset="0"/>
              </a:rPr>
              <a:t>as the User Name and the Password</a:t>
            </a:r>
            <a:endParaRPr lang="en-US" sz="1400" dirty="0">
              <a:solidFill>
                <a:srgbClr val="000000"/>
              </a:solidFill>
              <a:latin typeface="Arial" pitchFamily="34" charset="0"/>
              <a:cs typeface="Arial" pitchFamily="34" charset="0"/>
            </a:endParaRPr>
          </a:p>
        </p:txBody>
      </p:sp>
      <p:sp>
        <p:nvSpPr>
          <p:cNvPr id="8" name="TextBox 14"/>
          <p:cNvSpPr txBox="1">
            <a:spLocks noChangeArrowheads="1"/>
          </p:cNvSpPr>
          <p:nvPr/>
        </p:nvSpPr>
        <p:spPr bwMode="auto">
          <a:xfrm>
            <a:off x="6404460" y="1901950"/>
            <a:ext cx="2684385" cy="3139321"/>
          </a:xfrm>
          <a:prstGeom prst="rect">
            <a:avLst/>
          </a:prstGeom>
          <a:noFill/>
          <a:ln w="9525">
            <a:noFill/>
            <a:miter lim="800000"/>
            <a:headEnd/>
            <a:tailEnd/>
          </a:ln>
        </p:spPr>
        <p:txBody>
          <a:bodyPr wrap="square">
            <a:spAutoFit/>
          </a:bodyPr>
          <a:lstStyle/>
          <a:p>
            <a:pPr marL="225425" indent="-225425"/>
            <a:r>
              <a:rPr lang="en-US" sz="1800" dirty="0" smtClean="0">
                <a:solidFill>
                  <a:schemeClr val="tx1"/>
                </a:solidFill>
              </a:rPr>
              <a:t>5. To access contract information, c</a:t>
            </a:r>
            <a:r>
              <a:rPr lang="en-US" sz="1800" dirty="0" smtClean="0">
                <a:solidFill>
                  <a:schemeClr val="tx1">
                    <a:lumMod val="50000"/>
                  </a:schemeClr>
                </a:solidFill>
              </a:rPr>
              <a:t>lick on the </a:t>
            </a:r>
            <a:r>
              <a:rPr lang="en-US" sz="1800" dirty="0" smtClean="0">
                <a:solidFill>
                  <a:srgbClr val="F56600"/>
                </a:solidFill>
              </a:rPr>
              <a:t>Team Georgia Marketplace™ </a:t>
            </a:r>
            <a:r>
              <a:rPr lang="en-US" sz="1800" dirty="0" smtClean="0">
                <a:solidFill>
                  <a:schemeClr val="tx1">
                    <a:lumMod val="50000"/>
                  </a:schemeClr>
                </a:solidFill>
              </a:rPr>
              <a:t>icon to access the Login screen</a:t>
            </a:r>
            <a:r>
              <a:rPr lang="en-US" sz="1800" dirty="0" smtClean="0">
                <a:solidFill>
                  <a:schemeClr val="tx1"/>
                </a:solidFill>
              </a:rPr>
              <a:t>.  This User Name and Password is generic and only provides access to contract information.</a:t>
            </a:r>
            <a:endParaRPr lang="en-US" sz="1800" dirty="0" smtClean="0">
              <a:solidFill>
                <a:schemeClr val="tx1">
                  <a:lumMod val="50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en-US" dirty="0" smtClean="0"/>
              <a:t>Your Presenter</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sp>
        <p:nvSpPr>
          <p:cNvPr id="4" name="Content Placeholder 7"/>
          <p:cNvSpPr txBox="1">
            <a:spLocks/>
          </p:cNvSpPr>
          <p:nvPr/>
        </p:nvSpPr>
        <p:spPr bwMode="auto">
          <a:xfrm>
            <a:off x="4568825" y="1701800"/>
            <a:ext cx="3657600" cy="4337050"/>
          </a:xfrm>
          <a:prstGeom prst="rect">
            <a:avLst/>
          </a:prstGeom>
          <a:noFill/>
          <a:ln w="9525">
            <a:noFill/>
            <a:miter lim="800000"/>
            <a:headEnd/>
            <a:tailEnd/>
          </a:ln>
        </p:spPr>
        <p:txBody>
          <a:bodyPr/>
          <a:lstStyle/>
          <a:p>
            <a:pPr marL="342900" indent="-342900" eaLnBrk="0" hangingPunct="0">
              <a:spcBef>
                <a:spcPts val="150"/>
              </a:spcBef>
              <a:spcAft>
                <a:spcPts val="100"/>
              </a:spcAft>
              <a:buClr>
                <a:srgbClr val="FF9933"/>
              </a:buClr>
              <a:buFontTx/>
              <a:buChar char="•"/>
              <a:defRPr/>
            </a:pPr>
            <a:endParaRPr lang="en-US" sz="1600" kern="0" dirty="0">
              <a:solidFill>
                <a:srgbClr val="796D6B"/>
              </a:solidFill>
              <a:latin typeface="+mn-lt"/>
            </a:endParaRPr>
          </a:p>
        </p:txBody>
      </p:sp>
      <p:sp>
        <p:nvSpPr>
          <p:cNvPr id="7" name="Rectangle 6"/>
          <p:cNvSpPr/>
          <p:nvPr/>
        </p:nvSpPr>
        <p:spPr>
          <a:xfrm>
            <a:off x="2281425" y="2360065"/>
            <a:ext cx="5037075" cy="2492990"/>
          </a:xfrm>
          <a:prstGeom prst="rect">
            <a:avLst/>
          </a:prstGeom>
        </p:spPr>
        <p:txBody>
          <a:bodyPr wrap="square">
            <a:spAutoFit/>
          </a:bodyPr>
          <a:lstStyle/>
          <a:p>
            <a:pPr>
              <a:defRPr/>
            </a:pPr>
            <a:r>
              <a:rPr lang="en-US" dirty="0">
                <a:solidFill>
                  <a:srgbClr val="7DBA00"/>
                </a:solidFill>
                <a:latin typeface="Arial" pitchFamily="34" charset="0"/>
              </a:rPr>
              <a:t>Debra White</a:t>
            </a:r>
          </a:p>
          <a:p>
            <a:pPr>
              <a:defRPr/>
            </a:pPr>
            <a:r>
              <a:rPr lang="en-US" sz="1800" b="0" i="1" dirty="0">
                <a:solidFill>
                  <a:schemeClr val="tx1"/>
                </a:solidFill>
                <a:latin typeface="Times New Roman" pitchFamily="18" charset="0"/>
                <a:cs typeface="Times New Roman" pitchFamily="18" charset="0"/>
              </a:rPr>
              <a:t>Title:  </a:t>
            </a:r>
            <a:r>
              <a:rPr lang="en-US" sz="1800" b="0" i="1" dirty="0" smtClean="0">
                <a:solidFill>
                  <a:schemeClr val="tx1"/>
                </a:solidFill>
                <a:latin typeface="Times New Roman" pitchFamily="18" charset="0"/>
                <a:cs typeface="Times New Roman" pitchFamily="18" charset="0"/>
              </a:rPr>
              <a:t>Category </a:t>
            </a:r>
            <a:r>
              <a:rPr lang="en-US" sz="1800" b="0" i="1" dirty="0">
                <a:solidFill>
                  <a:schemeClr val="tx1"/>
                </a:solidFill>
                <a:latin typeface="Times New Roman" pitchFamily="18" charset="0"/>
                <a:cs typeface="Times New Roman" pitchFamily="18" charset="0"/>
              </a:rPr>
              <a:t>Manager, DOAS State </a:t>
            </a:r>
            <a:r>
              <a:rPr lang="en-US" sz="1800" b="0" i="1" dirty="0" smtClean="0">
                <a:solidFill>
                  <a:schemeClr val="tx1"/>
                </a:solidFill>
                <a:latin typeface="Times New Roman" pitchFamily="18" charset="0"/>
                <a:cs typeface="Times New Roman" pitchFamily="18" charset="0"/>
              </a:rPr>
              <a:t>Purchasing</a:t>
            </a:r>
            <a:endParaRPr lang="en-US" sz="1400" b="0" dirty="0">
              <a:solidFill>
                <a:schemeClr val="tx1"/>
              </a:solidFill>
              <a:latin typeface="Arial" pitchFamily="34" charset="0"/>
            </a:endParaRPr>
          </a:p>
          <a:p>
            <a:pPr>
              <a:defRPr/>
            </a:pPr>
            <a:endParaRPr lang="en-US" sz="1800" b="0" dirty="0">
              <a:solidFill>
                <a:srgbClr val="CF035C"/>
              </a:solidFill>
              <a:latin typeface="+mn-lt"/>
            </a:endParaRPr>
          </a:p>
          <a:p>
            <a:pPr>
              <a:defRPr/>
            </a:pPr>
            <a:r>
              <a:rPr lang="en-US" sz="1800" b="0" dirty="0">
                <a:solidFill>
                  <a:srgbClr val="CF035C"/>
                </a:solidFill>
                <a:latin typeface="Times New Roman" pitchFamily="18" charset="0"/>
                <a:cs typeface="Times New Roman" pitchFamily="18" charset="0"/>
              </a:rPr>
              <a:t>Certifications:  </a:t>
            </a:r>
            <a:r>
              <a:rPr lang="en-US" sz="1800" b="0" dirty="0" smtClean="0">
                <a:solidFill>
                  <a:srgbClr val="CF035C"/>
                </a:solidFill>
                <a:latin typeface="Times New Roman" pitchFamily="18" charset="0"/>
                <a:cs typeface="Times New Roman" pitchFamily="18" charset="0"/>
              </a:rPr>
              <a:t>MA Bus, CPM, CPPO, GCPA  </a:t>
            </a:r>
            <a:endParaRPr lang="en-US" sz="1800" b="0" dirty="0">
              <a:solidFill>
                <a:srgbClr val="CF035C"/>
              </a:solidFill>
              <a:latin typeface="Times New Roman" pitchFamily="18" charset="0"/>
              <a:cs typeface="Times New Roman" pitchFamily="18" charset="0"/>
            </a:endParaRPr>
          </a:p>
          <a:p>
            <a:pPr>
              <a:defRPr/>
            </a:pPr>
            <a:endParaRPr lang="en-US" sz="1400" b="0" dirty="0">
              <a:latin typeface="Arial" pitchFamily="34" charset="0"/>
            </a:endParaRPr>
          </a:p>
          <a:p>
            <a:pPr>
              <a:defRPr/>
            </a:pPr>
            <a:r>
              <a:rPr lang="en-US" sz="1800" b="0" dirty="0">
                <a:solidFill>
                  <a:srgbClr val="CF035C"/>
                </a:solidFill>
                <a:latin typeface="Arial" pitchFamily="34" charset="0"/>
              </a:rPr>
              <a:t>Contact Information</a:t>
            </a:r>
          </a:p>
          <a:p>
            <a:pPr>
              <a:defRPr/>
            </a:pPr>
            <a:r>
              <a:rPr lang="en-US" sz="1600" b="0" i="1" dirty="0">
                <a:solidFill>
                  <a:srgbClr val="CF035C"/>
                </a:solidFill>
                <a:latin typeface="Times New Roman" pitchFamily="18" charset="0"/>
                <a:cs typeface="Times New Roman" pitchFamily="18" charset="0"/>
                <a:hlinkClick r:id="rId3"/>
              </a:rPr>
              <a:t>Debra.white@doas.ga.gov</a:t>
            </a:r>
            <a:r>
              <a:rPr lang="en-US" sz="1600" b="0" dirty="0">
                <a:solidFill>
                  <a:srgbClr val="CF035C"/>
                </a:solidFill>
                <a:latin typeface="Arial" pitchFamily="34" charset="0"/>
              </a:rPr>
              <a:t> </a:t>
            </a:r>
          </a:p>
          <a:p>
            <a:pPr>
              <a:defRPr/>
            </a:pPr>
            <a:r>
              <a:rPr lang="en-US" sz="1600" b="0" i="1" dirty="0" smtClean="0">
                <a:solidFill>
                  <a:schemeClr val="accent4"/>
                </a:solidFill>
                <a:latin typeface="Times New Roman" pitchFamily="18" charset="0"/>
                <a:cs typeface="Times New Roman" pitchFamily="18" charset="0"/>
              </a:rPr>
              <a:t>404-463-0232</a:t>
            </a:r>
            <a:r>
              <a:rPr lang="en-US" sz="1400" b="0" i="1" dirty="0" smtClean="0">
                <a:latin typeface="Times New Roman" pitchFamily="18" charset="0"/>
                <a:cs typeface="Times New Roman" pitchFamily="18" charset="0"/>
              </a:rPr>
              <a:t>e@doas.ga.gov</a:t>
            </a:r>
            <a:endParaRPr lang="en-US" sz="1400" b="0" i="1" dirty="0">
              <a:latin typeface="Times New Roman" pitchFamily="18" charset="0"/>
              <a:cs typeface="Times New Roman" pitchFamily="18" charset="0"/>
            </a:endParaRPr>
          </a:p>
          <a:p>
            <a:pPr>
              <a:defRPr/>
            </a:pPr>
            <a:r>
              <a:rPr lang="en-US" sz="1400" b="0" i="1" dirty="0">
                <a:latin typeface="Times New Roman" pitchFamily="18" charset="0"/>
                <a:cs typeface="Times New Roman" pitchFamily="18" charset="0"/>
              </a:rPr>
              <a:t>404-XXX-XXXX</a:t>
            </a:r>
          </a:p>
        </p:txBody>
      </p:sp>
    </p:spTree>
    <p:extLst>
      <p:ext uri="{BB962C8B-B14F-4D97-AF65-F5344CB8AC3E}">
        <p14:creationId xmlns:p14="http://schemas.microsoft.com/office/powerpoint/2010/main" val="85805910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1219200" y="2214459"/>
            <a:ext cx="6608763" cy="4176815"/>
          </a:xfrm>
          <a:prstGeom prst="rect">
            <a:avLst/>
          </a:prstGeom>
          <a:noFill/>
          <a:ln w="25400">
            <a:solidFill>
              <a:schemeClr val="bg2"/>
            </a:solidFill>
            <a:miter lim="800000"/>
            <a:headEnd/>
            <a:tailEnd/>
          </a:ln>
          <a:effectLst/>
        </p:spPr>
      </p:pic>
      <p:sp>
        <p:nvSpPr>
          <p:cNvPr id="5" name="Title 1"/>
          <p:cNvSpPr>
            <a:spLocks noGrp="1"/>
          </p:cNvSpPr>
          <p:nvPr>
            <p:ph type="title"/>
          </p:nvPr>
        </p:nvSpPr>
        <p:spPr>
          <a:xfrm>
            <a:off x="152400" y="609600"/>
            <a:ext cx="7729538" cy="838200"/>
          </a:xfrm>
        </p:spPr>
        <p:txBody>
          <a:bodyPr/>
          <a:lstStyle/>
          <a:p>
            <a:r>
              <a:rPr lang="en-US" dirty="0" smtClean="0"/>
              <a:t>Statewide Contracts Index</a:t>
            </a:r>
          </a:p>
        </p:txBody>
      </p:sp>
      <p:sp>
        <p:nvSpPr>
          <p:cNvPr id="6" name="Rounded Rectangular Callout 5"/>
          <p:cNvSpPr/>
          <p:nvPr/>
        </p:nvSpPr>
        <p:spPr>
          <a:xfrm>
            <a:off x="2434131" y="4267200"/>
            <a:ext cx="1528270" cy="1143000"/>
          </a:xfrm>
          <a:prstGeom prst="wedgeRoundRectCallout">
            <a:avLst>
              <a:gd name="adj1" fmla="val 127486"/>
              <a:gd name="adj2" fmla="val 20126"/>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a:t>
            </a:r>
            <a:r>
              <a:rPr lang="en-US" sz="1400" dirty="0" err="1" smtClean="0">
                <a:solidFill>
                  <a:srgbClr val="000000"/>
                </a:solidFill>
                <a:latin typeface="Arial" pitchFamily="34" charset="0"/>
                <a:cs typeface="Arial" pitchFamily="34" charset="0"/>
              </a:rPr>
              <a:t>tgmguest</a:t>
            </a:r>
            <a:endParaRPr lang="en-US" sz="1400" dirty="0" smtClean="0">
              <a:solidFill>
                <a:srgbClr val="000000"/>
              </a:solidFill>
              <a:latin typeface="Arial" pitchFamily="34" charset="0"/>
              <a:cs typeface="Arial" pitchFamily="34" charset="0"/>
            </a:endParaRPr>
          </a:p>
          <a:p>
            <a:pPr algn="ctr"/>
            <a:r>
              <a:rPr lang="en-US" sz="1400" dirty="0" smtClean="0">
                <a:solidFill>
                  <a:srgbClr val="000000"/>
                </a:solidFill>
                <a:latin typeface="Arial" pitchFamily="34" charset="0"/>
                <a:cs typeface="Arial" pitchFamily="34" charset="0"/>
              </a:rPr>
              <a:t>as the User Name and the Password</a:t>
            </a:r>
            <a:endParaRPr lang="en-US" sz="1400" dirty="0">
              <a:solidFill>
                <a:srgbClr val="000000"/>
              </a:solidFill>
              <a:latin typeface="Arial" pitchFamily="34" charset="0"/>
              <a:cs typeface="Arial" pitchFamily="34" charset="0"/>
            </a:endParaRPr>
          </a:p>
        </p:txBody>
      </p:sp>
      <p:sp>
        <p:nvSpPr>
          <p:cNvPr id="7" name="TextBox 14"/>
          <p:cNvSpPr txBox="1">
            <a:spLocks noChangeArrowheads="1"/>
          </p:cNvSpPr>
          <p:nvPr/>
        </p:nvSpPr>
        <p:spPr bwMode="auto">
          <a:xfrm>
            <a:off x="300835" y="1291130"/>
            <a:ext cx="7527128" cy="923330"/>
          </a:xfrm>
          <a:prstGeom prst="rect">
            <a:avLst/>
          </a:prstGeom>
          <a:noFill/>
          <a:ln w="9525">
            <a:noFill/>
            <a:miter lim="800000"/>
            <a:headEnd/>
            <a:tailEnd/>
          </a:ln>
        </p:spPr>
        <p:txBody>
          <a:bodyPr wrap="square">
            <a:spAutoFit/>
          </a:bodyPr>
          <a:lstStyle/>
          <a:p>
            <a:pPr marL="225425" indent="-225425"/>
            <a:r>
              <a:rPr lang="en-US" sz="1800" dirty="0" smtClean="0">
                <a:solidFill>
                  <a:schemeClr val="tx1"/>
                </a:solidFill>
              </a:rPr>
              <a:t>6. </a:t>
            </a:r>
            <a:r>
              <a:rPr lang="en-US" sz="1800" dirty="0" smtClean="0">
                <a:solidFill>
                  <a:schemeClr val="tx1">
                    <a:lumMod val="50000"/>
                  </a:schemeClr>
                </a:solidFill>
              </a:rPr>
              <a:t>When the Login screen displays, use </a:t>
            </a:r>
            <a:r>
              <a:rPr lang="en-US" sz="1800" dirty="0" err="1" smtClean="0">
                <a:solidFill>
                  <a:srgbClr val="F56600"/>
                </a:solidFill>
                <a:latin typeface="Arial" pitchFamily="34" charset="0"/>
                <a:cs typeface="Arial" pitchFamily="34" charset="0"/>
              </a:rPr>
              <a:t>tgmguest</a:t>
            </a:r>
            <a:r>
              <a:rPr lang="en-US" sz="1800" dirty="0" smtClean="0">
                <a:solidFill>
                  <a:srgbClr val="000000"/>
                </a:solidFill>
                <a:latin typeface="Arial" pitchFamily="34" charset="0"/>
                <a:cs typeface="Arial" pitchFamily="34" charset="0"/>
              </a:rPr>
              <a:t> as the User Name and the Password.  This generic ID and Password allows access to contract information only.</a:t>
            </a:r>
            <a:endParaRPr lang="en-US" sz="18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nvPicPr>
        <p:blipFill>
          <a:blip r:embed="rId4" cstate="print"/>
          <a:srcRect/>
          <a:stretch>
            <a:fillRect/>
          </a:stretch>
        </p:blipFill>
        <p:spPr bwMode="auto">
          <a:xfrm>
            <a:off x="66675" y="1138425"/>
            <a:ext cx="6337785" cy="5376863"/>
          </a:xfrm>
          <a:prstGeom prst="rect">
            <a:avLst/>
          </a:prstGeom>
          <a:noFill/>
          <a:ln w="9525">
            <a:noFill/>
            <a:miter lim="800000"/>
            <a:headEnd/>
            <a:tailEnd/>
          </a:ln>
        </p:spPr>
      </p:pic>
      <p:sp>
        <p:nvSpPr>
          <p:cNvPr id="2" name="Title 1"/>
          <p:cNvSpPr>
            <a:spLocks noGrp="1"/>
          </p:cNvSpPr>
          <p:nvPr>
            <p:ph type="title"/>
          </p:nvPr>
        </p:nvSpPr>
        <p:spPr>
          <a:xfrm>
            <a:off x="152400" y="609600"/>
            <a:ext cx="8077200" cy="838200"/>
          </a:xfrm>
        </p:spPr>
        <p:txBody>
          <a:bodyPr/>
          <a:lstStyle/>
          <a:p>
            <a:r>
              <a:rPr lang="en-US" dirty="0" smtClean="0"/>
              <a:t>SWC Index for Window Shoppers</a:t>
            </a:r>
            <a:endParaRPr lang="en-US" dirty="0"/>
          </a:p>
        </p:txBody>
      </p:sp>
      <p:sp>
        <p:nvSpPr>
          <p:cNvPr id="5" name="Rectangle 4"/>
          <p:cNvSpPr/>
          <p:nvPr/>
        </p:nvSpPr>
        <p:spPr>
          <a:xfrm>
            <a:off x="152399" y="5720794"/>
            <a:ext cx="5183125" cy="7944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4"/>
          <p:cNvSpPr txBox="1">
            <a:spLocks noChangeArrowheads="1"/>
          </p:cNvSpPr>
          <p:nvPr/>
        </p:nvSpPr>
        <p:spPr bwMode="auto">
          <a:xfrm>
            <a:off x="6404460" y="1901950"/>
            <a:ext cx="2627984" cy="3970318"/>
          </a:xfrm>
          <a:prstGeom prst="rect">
            <a:avLst/>
          </a:prstGeom>
          <a:noFill/>
          <a:ln w="9525">
            <a:noFill/>
            <a:miter lim="800000"/>
            <a:headEnd/>
            <a:tailEnd/>
          </a:ln>
        </p:spPr>
        <p:txBody>
          <a:bodyPr wrap="square">
            <a:spAutoFit/>
          </a:bodyPr>
          <a:lstStyle/>
          <a:p>
            <a:r>
              <a:rPr lang="en-US" sz="1800" dirty="0" smtClean="0">
                <a:solidFill>
                  <a:schemeClr val="tx1"/>
                </a:solidFill>
              </a:rPr>
              <a:t>You can also click on the </a:t>
            </a:r>
            <a:r>
              <a:rPr lang="en-US" sz="1800" dirty="0" smtClean="0">
                <a:solidFill>
                  <a:schemeClr val="tx1">
                    <a:lumMod val="50000"/>
                  </a:schemeClr>
                </a:solidFill>
              </a:rPr>
              <a:t>Team Georgia Marketplace™ icon to </a:t>
            </a:r>
            <a:r>
              <a:rPr lang="en-US" sz="1800" dirty="0" smtClean="0">
                <a:solidFill>
                  <a:schemeClr val="tx1"/>
                </a:solidFill>
              </a:rPr>
              <a:t>access the same Login screen, but enter your personal Window Shopper User Name and Password.  This allows you to access the Statewide Contract Index as well as to shop for items available from the Statewide Contracts. </a:t>
            </a:r>
            <a:endParaRPr lang="en-US" sz="1800" dirty="0" smtClean="0">
              <a:solidFill>
                <a:schemeClr val="tx1">
                  <a:lumMod val="50000"/>
                </a:schemeClr>
              </a:solidFill>
            </a:endParaRPr>
          </a:p>
        </p:txBody>
      </p:sp>
      <p:sp>
        <p:nvSpPr>
          <p:cNvPr id="8" name="Rectangle 7"/>
          <p:cNvSpPr/>
          <p:nvPr/>
        </p:nvSpPr>
        <p:spPr>
          <a:xfrm>
            <a:off x="448659" y="4572000"/>
            <a:ext cx="611125" cy="6949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1219200" y="2299185"/>
            <a:ext cx="6608763" cy="4183915"/>
          </a:xfrm>
          <a:prstGeom prst="rect">
            <a:avLst/>
          </a:prstGeom>
          <a:noFill/>
          <a:ln w="25400">
            <a:solidFill>
              <a:schemeClr val="bg2"/>
            </a:solidFill>
            <a:miter lim="800000"/>
            <a:headEnd/>
            <a:tailEnd/>
          </a:ln>
          <a:effectLst/>
        </p:spPr>
      </p:pic>
      <p:sp>
        <p:nvSpPr>
          <p:cNvPr id="5" name="Title 1"/>
          <p:cNvSpPr>
            <a:spLocks noGrp="1"/>
          </p:cNvSpPr>
          <p:nvPr>
            <p:ph type="title"/>
          </p:nvPr>
        </p:nvSpPr>
        <p:spPr>
          <a:xfrm>
            <a:off x="152400" y="609600"/>
            <a:ext cx="7729538" cy="838200"/>
          </a:xfrm>
        </p:spPr>
        <p:txBody>
          <a:bodyPr/>
          <a:lstStyle/>
          <a:p>
            <a:r>
              <a:rPr lang="en-US" dirty="0" smtClean="0"/>
              <a:t>SWC for Window Shoppers</a:t>
            </a:r>
          </a:p>
        </p:txBody>
      </p:sp>
      <p:sp>
        <p:nvSpPr>
          <p:cNvPr id="6" name="Rounded Rectangular Callout 5"/>
          <p:cNvSpPr/>
          <p:nvPr/>
        </p:nvSpPr>
        <p:spPr>
          <a:xfrm>
            <a:off x="2434130" y="4654910"/>
            <a:ext cx="1528270" cy="1217370"/>
          </a:xfrm>
          <a:prstGeom prst="wedgeRoundRectCallout">
            <a:avLst>
              <a:gd name="adj1" fmla="val 130914"/>
              <a:gd name="adj2" fmla="val -4263"/>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Use your Window Shopper User Name and  Password</a:t>
            </a:r>
            <a:endParaRPr lang="en-US" sz="1400" dirty="0">
              <a:solidFill>
                <a:srgbClr val="000000"/>
              </a:solidFill>
              <a:latin typeface="Arial" pitchFamily="34" charset="0"/>
              <a:cs typeface="Arial" pitchFamily="34" charset="0"/>
            </a:endParaRPr>
          </a:p>
        </p:txBody>
      </p:sp>
      <p:sp>
        <p:nvSpPr>
          <p:cNvPr id="7" name="TextBox 14"/>
          <p:cNvSpPr txBox="1">
            <a:spLocks noChangeArrowheads="1"/>
          </p:cNvSpPr>
          <p:nvPr/>
        </p:nvSpPr>
        <p:spPr bwMode="auto">
          <a:xfrm>
            <a:off x="300835" y="1291130"/>
            <a:ext cx="8088790" cy="923330"/>
          </a:xfrm>
          <a:prstGeom prst="rect">
            <a:avLst/>
          </a:prstGeom>
          <a:noFill/>
          <a:ln w="9525">
            <a:noFill/>
            <a:miter lim="800000"/>
            <a:headEnd/>
            <a:tailEnd/>
          </a:ln>
        </p:spPr>
        <p:txBody>
          <a:bodyPr wrap="square">
            <a:spAutoFit/>
          </a:bodyPr>
          <a:lstStyle/>
          <a:p>
            <a:r>
              <a:rPr lang="en-US" sz="1800" dirty="0" smtClean="0">
                <a:solidFill>
                  <a:schemeClr val="tx1">
                    <a:lumMod val="50000"/>
                  </a:schemeClr>
                </a:solidFill>
              </a:rPr>
              <a:t>If you are a Window Shopper user, you can access the Statewide Contract Index by entering your personal </a:t>
            </a:r>
            <a:r>
              <a:rPr lang="en-US" sz="1800" dirty="0" smtClean="0">
                <a:solidFill>
                  <a:srgbClr val="000000"/>
                </a:solidFill>
                <a:latin typeface="Arial" pitchFamily="34" charset="0"/>
                <a:cs typeface="Arial" pitchFamily="34" charset="0"/>
              </a:rPr>
              <a:t>User Name and the Password once the Login </a:t>
            </a:r>
            <a:r>
              <a:rPr lang="en-US" sz="1800" dirty="0" smtClean="0">
                <a:solidFill>
                  <a:schemeClr val="tx1">
                    <a:lumMod val="50000"/>
                  </a:schemeClr>
                </a:solidFill>
              </a:rPr>
              <a:t>screen displays.  Then, click on the </a:t>
            </a:r>
            <a:r>
              <a:rPr lang="en-US" sz="1800" dirty="0" smtClean="0">
                <a:solidFill>
                  <a:srgbClr val="F56600"/>
                </a:solidFill>
              </a:rPr>
              <a:t>Contracts tab</a:t>
            </a:r>
            <a:r>
              <a:rPr lang="en-US" sz="1800" dirty="0" smtClean="0">
                <a:solidFill>
                  <a:schemeClr val="tx1">
                    <a:lumMod val="50000"/>
                  </a:schemeClr>
                </a:solidFill>
              </a:rPr>
              <a:t>.</a:t>
            </a:r>
            <a:endParaRPr lang="en-US" sz="18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custDataLst>
              <p:tags r:id="rId2"/>
            </p:custDataLst>
          </p:nvPr>
        </p:nvPicPr>
        <p:blipFill>
          <a:blip r:embed="rId5" cstate="print"/>
          <a:srcRect/>
          <a:stretch>
            <a:fillRect/>
          </a:stretch>
        </p:blipFill>
        <p:spPr bwMode="auto">
          <a:xfrm>
            <a:off x="296260" y="1447800"/>
            <a:ext cx="6714140" cy="5139088"/>
          </a:xfrm>
          <a:prstGeom prst="rect">
            <a:avLst/>
          </a:prstGeom>
          <a:noFill/>
          <a:ln w="25400">
            <a:solidFill>
              <a:schemeClr val="bg2"/>
            </a:solidFill>
            <a:miter lim="800000"/>
            <a:headEnd/>
            <a:tailEnd/>
          </a:ln>
          <a:effectLst/>
        </p:spPr>
      </p:pic>
      <p:sp>
        <p:nvSpPr>
          <p:cNvPr id="9218" name="Title 1"/>
          <p:cNvSpPr>
            <a:spLocks noGrp="1"/>
          </p:cNvSpPr>
          <p:nvPr>
            <p:ph type="title"/>
          </p:nvPr>
        </p:nvSpPr>
        <p:spPr>
          <a:xfrm>
            <a:off x="152400" y="609600"/>
            <a:ext cx="8991600" cy="838200"/>
          </a:xfrm>
        </p:spPr>
        <p:txBody>
          <a:bodyPr/>
          <a:lstStyle/>
          <a:p>
            <a:r>
              <a:rPr lang="en-US" smtClean="0"/>
              <a:t>Team Georgia Marketplace Contracts</a:t>
            </a:r>
          </a:p>
        </p:txBody>
      </p:sp>
      <p:sp>
        <p:nvSpPr>
          <p:cNvPr id="6" name="Rectangle 5"/>
          <p:cNvSpPr/>
          <p:nvPr/>
        </p:nvSpPr>
        <p:spPr>
          <a:xfrm>
            <a:off x="5182820" y="1749245"/>
            <a:ext cx="1674875" cy="4550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14"/>
          <p:cNvSpPr txBox="1">
            <a:spLocks noChangeArrowheads="1"/>
          </p:cNvSpPr>
          <p:nvPr/>
        </p:nvSpPr>
        <p:spPr bwMode="auto">
          <a:xfrm>
            <a:off x="7123176" y="2207360"/>
            <a:ext cx="1990045" cy="3416320"/>
          </a:xfrm>
          <a:prstGeom prst="rect">
            <a:avLst/>
          </a:prstGeom>
          <a:noFill/>
          <a:ln w="9525">
            <a:noFill/>
            <a:miter lim="800000"/>
            <a:headEnd/>
            <a:tailEnd/>
          </a:ln>
        </p:spPr>
        <p:txBody>
          <a:bodyPr wrap="square">
            <a:spAutoFit/>
          </a:bodyPr>
          <a:lstStyle/>
          <a:p>
            <a:r>
              <a:rPr lang="en-US" sz="1800" dirty="0" smtClean="0">
                <a:solidFill>
                  <a:schemeClr val="tx1">
                    <a:lumMod val="50000"/>
                  </a:schemeClr>
                </a:solidFill>
              </a:rPr>
              <a:t>Once you access the system using the generic or your personal User Name and Password, click on the </a:t>
            </a:r>
            <a:r>
              <a:rPr lang="en-US" sz="1800" dirty="0" smtClean="0">
                <a:solidFill>
                  <a:srgbClr val="F56600"/>
                </a:solidFill>
              </a:rPr>
              <a:t>Contracts</a:t>
            </a:r>
            <a:r>
              <a:rPr lang="en-US" sz="1800" i="1" dirty="0" smtClean="0">
                <a:solidFill>
                  <a:schemeClr val="tx1">
                    <a:lumMod val="50000"/>
                  </a:schemeClr>
                </a:solidFill>
              </a:rPr>
              <a:t> </a:t>
            </a:r>
            <a:r>
              <a:rPr lang="en-US" sz="1800" dirty="0" smtClean="0">
                <a:solidFill>
                  <a:schemeClr val="tx1">
                    <a:lumMod val="50000"/>
                  </a:schemeClr>
                </a:solidFill>
              </a:rPr>
              <a:t>tab to access the Statewide Contracts.</a:t>
            </a:r>
            <a:endParaRPr lang="en-US" sz="1800" dirty="0">
              <a:solidFill>
                <a:schemeClr val="tx1">
                  <a:lumMod val="50000"/>
                </a:schemeClr>
              </a:solidFill>
            </a:endParaRPr>
          </a:p>
        </p:txBody>
      </p:sp>
      <p:sp>
        <p:nvSpPr>
          <p:cNvPr id="9" name="Rounded Rectangular Callout 8"/>
          <p:cNvSpPr/>
          <p:nvPr/>
        </p:nvSpPr>
        <p:spPr>
          <a:xfrm>
            <a:off x="3654550" y="2970885"/>
            <a:ext cx="1528270" cy="763525"/>
          </a:xfrm>
          <a:prstGeom prst="wedgeRoundRectCallout">
            <a:avLst>
              <a:gd name="adj1" fmla="val 87756"/>
              <a:gd name="adj2" fmla="val -164434"/>
              <a:gd name="adj3" fmla="val 16667"/>
            </a:avLst>
          </a:prstGeom>
          <a:solidFill>
            <a:srgbClr val="E3E8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itchFamily="34" charset="0"/>
                <a:cs typeface="Arial" pitchFamily="34" charset="0"/>
              </a:rPr>
              <a:t>Click on the Contracts tab</a:t>
            </a:r>
            <a:endParaRPr lang="en-US" sz="1400" dirty="0">
              <a:solidFill>
                <a:srgbClr val="000000"/>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139700" y="681038"/>
            <a:ext cx="7697788" cy="914400"/>
          </a:xfrm>
        </p:spPr>
        <p:txBody>
          <a:bodyPr/>
          <a:lstStyle/>
          <a:p>
            <a:r>
              <a:rPr lang="en-US" smtClean="0"/>
              <a:t>How to use this contract</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7411" name="Content Placeholder 6"/>
          <p:cNvSpPr>
            <a:spLocks noGrp="1"/>
          </p:cNvSpPr>
          <p:nvPr>
            <p:ph idx="1"/>
          </p:nvPr>
        </p:nvSpPr>
        <p:spPr>
          <a:xfrm>
            <a:off x="678061" y="1595438"/>
            <a:ext cx="7543800" cy="4654300"/>
          </a:xfrm>
        </p:spPr>
        <p:txBody>
          <a:bodyPr/>
          <a:lstStyle/>
          <a:p>
            <a:r>
              <a:rPr lang="en-US" dirty="0" smtClean="0"/>
              <a:t>Car Rental </a:t>
            </a:r>
          </a:p>
          <a:p>
            <a:pPr lvl="1"/>
            <a:r>
              <a:rPr lang="en-US" sz="2000" dirty="0" smtClean="0"/>
              <a:t>Fiscal officers must ensure your agency has filled out the electronic Agency Bill Form for Hertz rentals.  Enterprise agency bill information will remain the same.</a:t>
            </a:r>
          </a:p>
          <a:p>
            <a:pPr lvl="1"/>
            <a:r>
              <a:rPr lang="en-US" sz="2000" dirty="0" smtClean="0"/>
              <a:t>Enterprise:  Use portal for In-State rentals, call rental location, 1-800-Rent-a-Car or walk-in</a:t>
            </a:r>
          </a:p>
          <a:p>
            <a:pPr lvl="1"/>
            <a:r>
              <a:rPr lang="en-US" sz="2000" dirty="0" smtClean="0"/>
              <a:t>Hertz:  Use portal for In-State, Capitol Hill and Inter-State (Airport) rentals; call rental location or 1-888-444-8500 or walk-in</a:t>
            </a:r>
          </a:p>
          <a:p>
            <a:pPr lvl="1"/>
            <a:r>
              <a:rPr lang="en-US" sz="2000" dirty="0" smtClean="0"/>
              <a:t>Auto Max </a:t>
            </a:r>
            <a:r>
              <a:rPr lang="en-US" sz="2000" dirty="0" err="1" smtClean="0"/>
              <a:t>dba</a:t>
            </a:r>
            <a:r>
              <a:rPr lang="en-US" sz="2000" dirty="0" smtClean="0"/>
              <a:t> </a:t>
            </a:r>
            <a:r>
              <a:rPr lang="en-US" sz="2000" dirty="0" err="1" smtClean="0"/>
              <a:t>BusMax</a:t>
            </a:r>
            <a:r>
              <a:rPr lang="en-US" sz="2000" dirty="0" smtClean="0"/>
              <a:t>:  </a:t>
            </a:r>
            <a:r>
              <a:rPr lang="en-US" sz="2000" dirty="0" smtClean="0">
                <a:hlinkClick r:id="rId2"/>
              </a:rPr>
              <a:t>www.busmaxrental.com</a:t>
            </a:r>
            <a:r>
              <a:rPr lang="en-US" sz="2000" dirty="0" smtClean="0"/>
              <a:t> Call closest rental facility:  Cartersville – 770-607-7000, Norcross – 770-Bus-Rent, Rome 706-291-0600</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39700" y="681038"/>
            <a:ext cx="7697788" cy="914400"/>
          </a:xfrm>
        </p:spPr>
        <p:txBody>
          <a:bodyPr/>
          <a:lstStyle/>
          <a:p>
            <a:r>
              <a:rPr lang="en-US" smtClean="0"/>
              <a:t>Frequently Asked Questions</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graphicFrame>
        <p:nvGraphicFramePr>
          <p:cNvPr id="4" name="Group 42"/>
          <p:cNvGraphicFramePr>
            <a:graphicFrameLocks noGrp="1"/>
          </p:cNvGraphicFramePr>
          <p:nvPr>
            <p:extLst>
              <p:ext uri="{D42A27DB-BD31-4B8C-83A1-F6EECF244321}">
                <p14:modId xmlns:p14="http://schemas.microsoft.com/office/powerpoint/2010/main" val="1720383889"/>
              </p:ext>
            </p:extLst>
          </p:nvPr>
        </p:nvGraphicFramePr>
        <p:xfrm>
          <a:off x="346075" y="2207360"/>
          <a:ext cx="8452338" cy="3407664"/>
        </p:xfrm>
        <a:graphic>
          <a:graphicData uri="http://schemas.openxmlformats.org/drawingml/2006/table">
            <a:tbl>
              <a:tblPr/>
              <a:tblGrid>
                <a:gridCol w="4226169"/>
                <a:gridCol w="4226169"/>
              </a:tblGrid>
              <a:tr h="508000">
                <a:tc>
                  <a:txBody>
                    <a:bodyPr/>
                    <a:lstStyle/>
                    <a:p>
                      <a:pPr marL="0" marR="0" lvl="0" indent="0" algn="ctr"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cs typeface="Arial" charset="0"/>
                        </a:rPr>
                        <a:t>Question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035C"/>
                    </a:solidFill>
                  </a:tcPr>
                </a:tc>
                <a:tc>
                  <a:txBody>
                    <a:bodyPr/>
                    <a:lstStyle/>
                    <a:p>
                      <a:pPr marL="0" marR="0" lvl="0" indent="0" algn="ctr"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kumimoji="0" lang="en-US" sz="2000" b="1" i="0" u="none" strike="noStrike" cap="none" normalizeH="0" baseline="0" dirty="0" smtClean="0">
                          <a:ln>
                            <a:noFill/>
                          </a:ln>
                          <a:solidFill>
                            <a:schemeClr val="bg1"/>
                          </a:solidFill>
                          <a:effectLst/>
                          <a:latin typeface="Arial" charset="0"/>
                          <a:cs typeface="Arial" charset="0"/>
                        </a:rPr>
                        <a:t>Answer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F035C"/>
                    </a:solid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lang="en-US" sz="1600" b="1" dirty="0" smtClean="0">
                          <a:effectLst/>
                          <a:latin typeface="Calibri"/>
                          <a:ea typeface="Calibri"/>
                          <a:cs typeface="Times New Roman"/>
                        </a:rPr>
                        <a:t>When will the vehicle rental contracts expire?</a:t>
                      </a:r>
                      <a:r>
                        <a:rPr lang="en-US" sz="1600" dirty="0" smtClean="0">
                          <a:effectLst/>
                          <a:latin typeface="Calibri"/>
                          <a:ea typeface="Calibri"/>
                          <a:cs typeface="Times New Roman"/>
                        </a:rPr>
                        <a:t> </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1000"/>
                        </a:spcAft>
                      </a:pPr>
                      <a:r>
                        <a:rPr lang="en-US" sz="1600" i="1" dirty="0" smtClean="0">
                          <a:effectLst/>
                          <a:latin typeface="Calibri"/>
                          <a:ea typeface="Calibri"/>
                          <a:cs typeface="Times New Roman"/>
                        </a:rPr>
                        <a:t>The vehicle rental contracts expired September 30, 2013.</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lang="en-US" sz="1600" b="1" dirty="0" smtClean="0">
                          <a:effectLst/>
                          <a:latin typeface="Calibri"/>
                          <a:ea typeface="Calibri"/>
                          <a:cs typeface="Times New Roman"/>
                        </a:rPr>
                        <a:t>When will the new contracts take effect?</a:t>
                      </a:r>
                      <a:r>
                        <a:rPr lang="en-US" sz="1600" dirty="0" smtClean="0">
                          <a:effectLst/>
                          <a:latin typeface="Calibri"/>
                          <a:ea typeface="Calibri"/>
                          <a:cs typeface="Times New Roman"/>
                        </a:rPr>
                        <a:t> </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1000"/>
                        </a:spcAft>
                      </a:pPr>
                      <a:r>
                        <a:rPr lang="en-US" sz="1600" i="1" dirty="0" smtClean="0">
                          <a:effectLst/>
                          <a:latin typeface="Calibri"/>
                          <a:ea typeface="Calibri"/>
                          <a:cs typeface="Times New Roman"/>
                        </a:rPr>
                        <a:t>October 7, 2013 for all vehicle rental segments.</a:t>
                      </a:r>
                      <a:endParaRPr lang="en-US" sz="1400" dirty="0">
                        <a:effectLst/>
                        <a:latin typeface="Calibri"/>
                        <a:ea typeface="Calibri"/>
                        <a:cs typeface="Times New Roman"/>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lang="en-US" sz="1600" b="1" dirty="0" smtClean="0">
                          <a:effectLst/>
                          <a:latin typeface="Calibri"/>
                          <a:ea typeface="Calibri"/>
                          <a:cs typeface="Times New Roman"/>
                        </a:rPr>
                        <a:t>Is there a contract in effect from October 1 – October 6, 2013?</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lang="en-US" sz="1600" i="1" dirty="0" smtClean="0">
                          <a:effectLst/>
                          <a:latin typeface="Calibri"/>
                          <a:ea typeface="Calibri"/>
                          <a:cs typeface="Times New Roman"/>
                        </a:rPr>
                        <a:t>No.</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a:lnSpc>
                          <a:spcPct val="115000"/>
                        </a:lnSpc>
                        <a:spcBef>
                          <a:spcPts val="0"/>
                        </a:spcBef>
                        <a:spcAft>
                          <a:spcPts val="1000"/>
                        </a:spcAft>
                      </a:pPr>
                      <a:r>
                        <a:rPr lang="en-US" sz="1600" b="1" dirty="0" smtClean="0">
                          <a:effectLst/>
                          <a:latin typeface="Calibri"/>
                          <a:ea typeface="Calibri"/>
                          <a:cs typeface="Times New Roman"/>
                        </a:rPr>
                        <a:t>When can I begin making reservations under the new contracts?  </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kumimoji="0" lang="en-US" sz="1600" b="0" i="1" u="none" strike="noStrike" kern="1200" cap="none" spc="0" normalizeH="0" baseline="0" noProof="0" dirty="0" smtClean="0">
                          <a:ln>
                            <a:noFill/>
                          </a:ln>
                          <a:solidFill>
                            <a:srgbClr val="000000"/>
                          </a:solidFill>
                          <a:effectLst/>
                          <a:uLnTx/>
                          <a:uFillTx/>
                          <a:latin typeface="Calibri"/>
                          <a:ea typeface="Calibri"/>
                          <a:cs typeface="Times New Roman"/>
                        </a:rPr>
                        <a:t>You can begin making reservations with Hertz – Oct 3, Enterprise - Oct. 4, </a:t>
                      </a:r>
                      <a:r>
                        <a:rPr kumimoji="0" lang="en-US" sz="1600" b="0" i="1" u="none" strike="noStrike" kern="1200" cap="none" spc="0" normalizeH="0" baseline="0" noProof="0" dirty="0" err="1" smtClean="0">
                          <a:ln>
                            <a:noFill/>
                          </a:ln>
                          <a:solidFill>
                            <a:srgbClr val="000000"/>
                          </a:solidFill>
                          <a:effectLst/>
                          <a:uLnTx/>
                          <a:uFillTx/>
                          <a:latin typeface="Calibri"/>
                          <a:ea typeface="Calibri"/>
                          <a:cs typeface="Times New Roman"/>
                        </a:rPr>
                        <a:t>BusMax</a:t>
                      </a:r>
                      <a:r>
                        <a:rPr kumimoji="0" lang="en-US" sz="1600" b="0" i="1" u="none" strike="noStrike" kern="1200" cap="none" spc="0" normalizeH="0" baseline="0" noProof="0" dirty="0" smtClean="0">
                          <a:ln>
                            <a:noFill/>
                          </a:ln>
                          <a:solidFill>
                            <a:srgbClr val="000000"/>
                          </a:solidFill>
                          <a:effectLst/>
                          <a:uLnTx/>
                          <a:uFillTx/>
                          <a:latin typeface="Calibri"/>
                          <a:ea typeface="Calibri"/>
                          <a:cs typeface="Times New Roman"/>
                        </a:rPr>
                        <a:t>  - Oct. 3.  </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lang="en-US" sz="1600" b="1" dirty="0" smtClean="0">
                          <a:effectLst/>
                          <a:latin typeface="Calibri"/>
                          <a:ea typeface="Calibri"/>
                          <a:cs typeface="Times New Roman"/>
                        </a:rPr>
                        <a:t>Will the Vehicle Cost Calculator be updated?</a:t>
                      </a:r>
                      <a:endParaRPr kumimoji="0" lang="en-US" sz="1600" b="0" i="0" u="none" strike="noStrike" cap="none" normalizeH="0" baseline="0" dirty="0" smtClean="0">
                        <a:ln>
                          <a:noFill/>
                        </a:ln>
                        <a:solidFill>
                          <a:schemeClr val="tx1"/>
                        </a:solidFill>
                        <a:effectLst/>
                        <a:latin typeface="Arial" charset="0"/>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30000"/>
                        </a:spcAft>
                        <a:buClr>
                          <a:schemeClr val="hlink"/>
                        </a:buClr>
                        <a:buSzTx/>
                        <a:buFont typeface="Wingdings" pitchFamily="2" charset="2"/>
                        <a:buNone/>
                        <a:tabLst/>
                      </a:pPr>
                      <a:r>
                        <a:rPr kumimoji="0" lang="en-US" sz="1600" b="0" i="1" u="none" strike="noStrike" cap="none" normalizeH="0" baseline="0" dirty="0" smtClean="0">
                          <a:ln>
                            <a:noFill/>
                          </a:ln>
                          <a:solidFill>
                            <a:schemeClr val="tx1"/>
                          </a:solidFill>
                          <a:effectLst/>
                          <a:latin typeface="Calibri" pitchFamily="34" charset="0"/>
                          <a:cs typeface="Calibri" pitchFamily="34" charset="0"/>
                        </a:rPr>
                        <a:t>Yes.  Updates will begin to appear Oct. 7 – 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39700" y="681038"/>
            <a:ext cx="7697788" cy="914400"/>
          </a:xfrm>
        </p:spPr>
        <p:txBody>
          <a:bodyPr/>
          <a:lstStyle/>
          <a:p>
            <a:r>
              <a:rPr lang="en-US" smtClean="0"/>
              <a:t>For more information</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19459" name="TextBox 13"/>
          <p:cNvSpPr txBox="1">
            <a:spLocks noChangeArrowheads="1"/>
          </p:cNvSpPr>
          <p:nvPr/>
        </p:nvSpPr>
        <p:spPr bwMode="auto">
          <a:xfrm>
            <a:off x="2743199" y="1999212"/>
            <a:ext cx="3668713" cy="461962"/>
          </a:xfrm>
          <a:prstGeom prst="rect">
            <a:avLst/>
          </a:prstGeom>
          <a:solidFill>
            <a:srgbClr val="796D6B"/>
          </a:solidFill>
          <a:ln w="28575">
            <a:solidFill>
              <a:srgbClr val="796D6B"/>
            </a:solidFill>
            <a:miter lim="800000"/>
            <a:headEnd/>
            <a:tailEnd/>
          </a:ln>
        </p:spPr>
        <p:txBody>
          <a:bodyPr/>
          <a:lstStyle/>
          <a:p>
            <a:r>
              <a:rPr lang="en-US" sz="1800" dirty="0"/>
              <a:t>Submit Questions To:</a:t>
            </a:r>
          </a:p>
        </p:txBody>
      </p:sp>
      <p:sp>
        <p:nvSpPr>
          <p:cNvPr id="19460" name="TextBox 16"/>
          <p:cNvSpPr txBox="1">
            <a:spLocks noChangeArrowheads="1"/>
          </p:cNvSpPr>
          <p:nvPr/>
        </p:nvSpPr>
        <p:spPr bwMode="auto">
          <a:xfrm>
            <a:off x="2743198" y="2493726"/>
            <a:ext cx="3668713" cy="2139950"/>
          </a:xfrm>
          <a:prstGeom prst="rect">
            <a:avLst/>
          </a:prstGeom>
          <a:solidFill>
            <a:schemeClr val="bg1"/>
          </a:solidFill>
          <a:ln w="28575">
            <a:solidFill>
              <a:srgbClr val="796D6B"/>
            </a:solidFill>
            <a:miter lim="800000"/>
            <a:headEnd/>
            <a:tailEnd/>
          </a:ln>
        </p:spPr>
        <p:txBody>
          <a:bodyPr/>
          <a:lstStyle/>
          <a:p>
            <a:r>
              <a:rPr lang="en-US" sz="1600" dirty="0">
                <a:solidFill>
                  <a:srgbClr val="796D6B"/>
                </a:solidFill>
              </a:rPr>
              <a:t>Email Address:</a:t>
            </a:r>
          </a:p>
          <a:p>
            <a:r>
              <a:rPr lang="en-US" sz="1600" dirty="0" smtClean="0">
                <a:solidFill>
                  <a:srgbClr val="CF035C"/>
                </a:solidFill>
              </a:rPr>
              <a:t>Debra.white@doas.ga.gov</a:t>
            </a:r>
            <a:endParaRPr lang="en-US" sz="1600" dirty="0">
              <a:solidFill>
                <a:srgbClr val="CF035C"/>
              </a:solidFill>
            </a:endParaRPr>
          </a:p>
          <a:p>
            <a:endParaRPr lang="en-US" sz="1600" dirty="0">
              <a:solidFill>
                <a:srgbClr val="796D6B"/>
              </a:solidFill>
            </a:endParaRPr>
          </a:p>
          <a:p>
            <a:r>
              <a:rPr lang="en-US" sz="1600" dirty="0">
                <a:solidFill>
                  <a:srgbClr val="796D6B"/>
                </a:solidFill>
              </a:rPr>
              <a:t>Person to Contact:</a:t>
            </a:r>
          </a:p>
          <a:p>
            <a:r>
              <a:rPr lang="en-US" sz="1600" dirty="0" smtClean="0">
                <a:solidFill>
                  <a:srgbClr val="796D6B"/>
                </a:solidFill>
              </a:rPr>
              <a:t>Debra White</a:t>
            </a:r>
            <a:endParaRPr lang="en-US" sz="1600" dirty="0">
              <a:solidFill>
                <a:srgbClr val="796D6B"/>
              </a:solidFill>
            </a:endParaRPr>
          </a:p>
          <a:p>
            <a:endParaRPr lang="en-US" sz="1600" dirty="0">
              <a:solidFill>
                <a:srgbClr val="796D6B"/>
              </a:solidFill>
            </a:endParaRPr>
          </a:p>
          <a:p>
            <a:r>
              <a:rPr lang="en-US" sz="1600" dirty="0">
                <a:solidFill>
                  <a:srgbClr val="796D6B"/>
                </a:solidFill>
              </a:rPr>
              <a:t>Phone Number:</a:t>
            </a:r>
          </a:p>
          <a:p>
            <a:r>
              <a:rPr lang="en-US" sz="1600" dirty="0" smtClean="0">
                <a:solidFill>
                  <a:srgbClr val="796D6B"/>
                </a:solidFill>
              </a:rPr>
              <a:t>404-463-0232</a:t>
            </a:r>
            <a:endParaRPr lang="en-US" sz="1600" dirty="0">
              <a:solidFill>
                <a:srgbClr val="796D6B"/>
              </a:solidFill>
            </a:endParaRPr>
          </a:p>
        </p:txBody>
      </p:sp>
      <p:sp>
        <p:nvSpPr>
          <p:cNvPr id="19463" name="TextBox 19"/>
          <p:cNvSpPr txBox="1">
            <a:spLocks noChangeArrowheads="1"/>
          </p:cNvSpPr>
          <p:nvPr/>
        </p:nvSpPr>
        <p:spPr bwMode="auto">
          <a:xfrm>
            <a:off x="609600" y="5027613"/>
            <a:ext cx="7935913" cy="460375"/>
          </a:xfrm>
          <a:prstGeom prst="rect">
            <a:avLst/>
          </a:prstGeom>
          <a:solidFill>
            <a:srgbClr val="796D6B"/>
          </a:solidFill>
          <a:ln w="28575">
            <a:solidFill>
              <a:srgbClr val="796D6B"/>
            </a:solidFill>
            <a:miter lim="800000"/>
            <a:headEnd/>
            <a:tailEnd/>
          </a:ln>
        </p:spPr>
        <p:txBody>
          <a:bodyPr/>
          <a:lstStyle/>
          <a:p>
            <a:r>
              <a:rPr lang="en-US" sz="1800"/>
              <a:t>This Webinar</a:t>
            </a:r>
          </a:p>
        </p:txBody>
      </p:sp>
      <p:sp>
        <p:nvSpPr>
          <p:cNvPr id="19464" name="TextBox 20"/>
          <p:cNvSpPr txBox="1">
            <a:spLocks noChangeArrowheads="1"/>
          </p:cNvSpPr>
          <p:nvPr/>
        </p:nvSpPr>
        <p:spPr bwMode="auto">
          <a:xfrm>
            <a:off x="609599" y="5491731"/>
            <a:ext cx="7935913" cy="531812"/>
          </a:xfrm>
          <a:prstGeom prst="rect">
            <a:avLst/>
          </a:prstGeom>
          <a:solidFill>
            <a:schemeClr val="bg1"/>
          </a:solidFill>
          <a:ln w="28575">
            <a:solidFill>
              <a:srgbClr val="796D6B"/>
            </a:solidFill>
            <a:miter lim="800000"/>
            <a:headEnd/>
            <a:tailEnd/>
          </a:ln>
        </p:spPr>
        <p:txBody>
          <a:bodyPr/>
          <a:lstStyle/>
          <a:p>
            <a:r>
              <a:rPr lang="en-US" sz="1600">
                <a:solidFill>
                  <a:srgbClr val="796D6B"/>
                </a:solidFill>
              </a:rPr>
              <a:t>A copy of this webinar will be posted on the State Purchasing Division website.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Supplier Contact Information</a:t>
            </a:r>
            <a:endParaRPr lang="en-US" dirty="0"/>
          </a:p>
        </p:txBody>
      </p:sp>
      <p:sp>
        <p:nvSpPr>
          <p:cNvPr id="3" name="Text Placeholder 6"/>
          <p:cNvSpPr txBox="1">
            <a:spLocks/>
          </p:cNvSpPr>
          <p:nvPr/>
        </p:nvSpPr>
        <p:spPr>
          <a:xfrm>
            <a:off x="298450" y="2512770"/>
            <a:ext cx="2899206" cy="2643430"/>
          </a:xfrm>
          <a:prstGeom prst="rect">
            <a:avLst/>
          </a:prstGeom>
        </p:spPr>
        <p:txBody>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lgn="ctr">
              <a:buFontTx/>
              <a:buNone/>
              <a:defRPr/>
            </a:pPr>
            <a:r>
              <a:rPr lang="en-US" dirty="0" smtClean="0">
                <a:solidFill>
                  <a:schemeClr val="tx1"/>
                </a:solidFill>
                <a:latin typeface="Arial" pitchFamily="34" charset="0"/>
                <a:cs typeface="Arial" pitchFamily="34" charset="0"/>
              </a:rPr>
              <a:t>The Hertz Corporation </a:t>
            </a:r>
          </a:p>
          <a:p>
            <a:pPr algn="ctr">
              <a:buFontTx/>
              <a:buNone/>
              <a:defRPr/>
            </a:pPr>
            <a:r>
              <a:rPr lang="en-US" dirty="0" smtClean="0">
                <a:solidFill>
                  <a:schemeClr val="accent3">
                    <a:lumMod val="50000"/>
                  </a:schemeClr>
                </a:solidFill>
              </a:rPr>
              <a:t>George Hill</a:t>
            </a:r>
            <a:endParaRPr lang="en-US" sz="1800" dirty="0" smtClean="0">
              <a:solidFill>
                <a:schemeClr val="accent3">
                  <a:lumMod val="50000"/>
                </a:schemeClr>
              </a:solidFill>
            </a:endParaRPr>
          </a:p>
          <a:p>
            <a:pPr algn="ctr">
              <a:buFontTx/>
              <a:buNone/>
              <a:defRPr/>
            </a:pPr>
            <a:r>
              <a:rPr lang="en-US" sz="1800" dirty="0" smtClean="0">
                <a:solidFill>
                  <a:schemeClr val="tx1"/>
                </a:solidFill>
                <a:latin typeface="Times New Roman" pitchFamily="18" charset="0"/>
                <a:cs typeface="Times New Roman" pitchFamily="18" charset="0"/>
              </a:rPr>
              <a:t>Account Manager</a:t>
            </a:r>
          </a:p>
          <a:p>
            <a:pPr algn="ctr">
              <a:buFontTx/>
              <a:buNone/>
              <a:defRPr/>
            </a:pPr>
            <a:r>
              <a:rPr lang="en-US" sz="1800" dirty="0" smtClean="0">
                <a:solidFill>
                  <a:schemeClr val="tx1"/>
                </a:solidFill>
                <a:latin typeface="Times New Roman" pitchFamily="18" charset="0"/>
                <a:cs typeface="Times New Roman" pitchFamily="18" charset="0"/>
              </a:rPr>
              <a:t> </a:t>
            </a:r>
            <a:r>
              <a:rPr lang="en-US" sz="1600" dirty="0" smtClean="0">
                <a:latin typeface="Times New Roman" pitchFamily="18" charset="0"/>
                <a:cs typeface="Times New Roman" pitchFamily="18" charset="0"/>
                <a:hlinkClick r:id="rId2"/>
              </a:rPr>
              <a:t>ghill@hertz.com</a:t>
            </a:r>
            <a:r>
              <a:rPr lang="en-US" sz="1600" dirty="0" smtClean="0">
                <a:latin typeface="Times New Roman" pitchFamily="18" charset="0"/>
                <a:cs typeface="Times New Roman" pitchFamily="18" charset="0"/>
              </a:rPr>
              <a:t> </a:t>
            </a:r>
          </a:p>
          <a:p>
            <a:pPr algn="ctr">
              <a:buFontTx/>
              <a:buNone/>
              <a:defRPr/>
            </a:pPr>
            <a:r>
              <a:rPr lang="en-US" sz="1600" dirty="0" smtClean="0">
                <a:solidFill>
                  <a:schemeClr val="accent4"/>
                </a:solidFill>
                <a:latin typeface="Times New Roman" pitchFamily="18" charset="0"/>
                <a:cs typeface="Times New Roman" pitchFamily="18" charset="0"/>
              </a:rPr>
              <a:t>404-403-3474</a:t>
            </a:r>
          </a:p>
          <a:p>
            <a:pPr algn="ct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
        <p:nvSpPr>
          <p:cNvPr id="4" name="Text Placeholder 6"/>
          <p:cNvSpPr txBox="1">
            <a:spLocks/>
          </p:cNvSpPr>
          <p:nvPr/>
        </p:nvSpPr>
        <p:spPr bwMode="auto">
          <a:xfrm>
            <a:off x="3197656" y="2512770"/>
            <a:ext cx="2784475" cy="2643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lgn="ctr">
              <a:buFontTx/>
              <a:buNone/>
              <a:defRPr/>
            </a:pPr>
            <a:r>
              <a:rPr lang="en-US" dirty="0" smtClean="0">
                <a:solidFill>
                  <a:schemeClr val="tx1"/>
                </a:solidFill>
              </a:rPr>
              <a:t>Enterprise Car Rental</a:t>
            </a:r>
          </a:p>
          <a:p>
            <a:pPr algn="ctr">
              <a:buFontTx/>
              <a:buNone/>
              <a:defRPr/>
            </a:pPr>
            <a:r>
              <a:rPr lang="en-US" dirty="0" smtClean="0">
                <a:solidFill>
                  <a:schemeClr val="accent4">
                    <a:lumMod val="75000"/>
                  </a:schemeClr>
                </a:solidFill>
              </a:rPr>
              <a:t>Heather Pastrick</a:t>
            </a:r>
            <a:endParaRPr lang="en-US" sz="1800" dirty="0" smtClean="0">
              <a:solidFill>
                <a:schemeClr val="accent4">
                  <a:lumMod val="75000"/>
                </a:schemeClr>
              </a:solidFill>
            </a:endParaRPr>
          </a:p>
          <a:p>
            <a:pPr algn="ctr">
              <a:buFontTx/>
              <a:buNone/>
              <a:defRPr/>
            </a:pPr>
            <a:r>
              <a:rPr lang="en-US" sz="1800" dirty="0" smtClean="0">
                <a:solidFill>
                  <a:schemeClr val="tx1"/>
                </a:solidFill>
                <a:latin typeface="Times New Roman" pitchFamily="18" charset="0"/>
                <a:cs typeface="Times New Roman" pitchFamily="18" charset="0"/>
              </a:rPr>
              <a:t>Director of Business Sales</a:t>
            </a:r>
          </a:p>
          <a:p>
            <a:pPr algn="ctr">
              <a:buFontTx/>
              <a:buNone/>
              <a:defRPr/>
            </a:pPr>
            <a:r>
              <a:rPr lang="en-US" sz="1600" dirty="0" smtClean="0">
                <a:solidFill>
                  <a:srgbClr val="009900"/>
                </a:solidFill>
                <a:latin typeface="Times New Roman" pitchFamily="18" charset="0"/>
                <a:cs typeface="Times New Roman" pitchFamily="18" charset="0"/>
                <a:hlinkClick r:id="rId3"/>
              </a:rPr>
              <a:t>heather.s.pastrick@ehi.com</a:t>
            </a:r>
            <a:r>
              <a:rPr lang="en-US" sz="1600" dirty="0" smtClean="0">
                <a:solidFill>
                  <a:srgbClr val="009900"/>
                </a:solidFill>
                <a:latin typeface="Times New Roman" pitchFamily="18" charset="0"/>
                <a:cs typeface="Times New Roman" pitchFamily="18" charset="0"/>
              </a:rPr>
              <a:t>   </a:t>
            </a:r>
          </a:p>
          <a:p>
            <a:pPr algn="ctr">
              <a:buFontTx/>
              <a:buNone/>
              <a:defRPr/>
            </a:pPr>
            <a:r>
              <a:rPr lang="en-US" sz="1600" dirty="0" smtClean="0">
                <a:solidFill>
                  <a:schemeClr val="accent4"/>
                </a:solidFill>
                <a:latin typeface="Times New Roman" pitchFamily="18" charset="0"/>
                <a:cs typeface="Times New Roman" pitchFamily="18" charset="0"/>
              </a:rPr>
              <a:t>404-886-8668</a:t>
            </a:r>
          </a:p>
          <a:p>
            <a:pP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
        <p:nvSpPr>
          <p:cNvPr id="5" name="Text Placeholder 6"/>
          <p:cNvSpPr txBox="1">
            <a:spLocks/>
          </p:cNvSpPr>
          <p:nvPr/>
        </p:nvSpPr>
        <p:spPr bwMode="auto">
          <a:xfrm>
            <a:off x="6134834" y="2512770"/>
            <a:ext cx="2784475" cy="2643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lgn="ctr">
              <a:buFontTx/>
              <a:buNone/>
              <a:defRPr/>
            </a:pPr>
            <a:r>
              <a:rPr lang="en-US" dirty="0" smtClean="0">
                <a:solidFill>
                  <a:schemeClr val="tx1"/>
                </a:solidFill>
              </a:rPr>
              <a:t>BUSMAX</a:t>
            </a:r>
          </a:p>
          <a:p>
            <a:pPr algn="ctr">
              <a:buFontTx/>
              <a:buNone/>
              <a:defRPr/>
            </a:pPr>
            <a:endParaRPr lang="en-US" sz="2000" dirty="0" smtClean="0">
              <a:solidFill>
                <a:srgbClr val="7DBA00"/>
              </a:solidFill>
            </a:endParaRPr>
          </a:p>
          <a:p>
            <a:pPr algn="ctr">
              <a:buFontTx/>
              <a:buNone/>
              <a:defRPr/>
            </a:pPr>
            <a:r>
              <a:rPr lang="en-US" dirty="0" smtClean="0">
                <a:solidFill>
                  <a:schemeClr val="accent3">
                    <a:lumMod val="50000"/>
                  </a:schemeClr>
                </a:solidFill>
              </a:rPr>
              <a:t>Corey Rhodes</a:t>
            </a:r>
            <a:endParaRPr lang="en-US" sz="1800" dirty="0" smtClean="0">
              <a:solidFill>
                <a:schemeClr val="accent3">
                  <a:lumMod val="50000"/>
                </a:schemeClr>
              </a:solidFill>
            </a:endParaRPr>
          </a:p>
          <a:p>
            <a:pPr algn="ctr">
              <a:buFontTx/>
              <a:buNone/>
              <a:defRPr/>
            </a:pPr>
            <a:r>
              <a:rPr lang="en-US" sz="1800" dirty="0" smtClean="0">
                <a:solidFill>
                  <a:schemeClr val="tx1"/>
                </a:solidFill>
                <a:cs typeface="Times New Roman" pitchFamily="18" charset="0"/>
              </a:rPr>
              <a:t>Regional Vice President</a:t>
            </a:r>
          </a:p>
          <a:p>
            <a:pPr algn="ctr">
              <a:buFontTx/>
              <a:buNone/>
              <a:defRPr/>
            </a:pPr>
            <a:r>
              <a:rPr lang="en-US" sz="1600" dirty="0" smtClean="0">
                <a:latin typeface="Times New Roman" pitchFamily="18" charset="0"/>
                <a:cs typeface="Times New Roman" pitchFamily="18" charset="0"/>
                <a:hlinkClick r:id="rId4"/>
              </a:rPr>
              <a:t>corey@busmaxrental.com</a:t>
            </a:r>
            <a:r>
              <a:rPr lang="en-US" sz="1600" dirty="0" smtClean="0">
                <a:latin typeface="Times New Roman" pitchFamily="18" charset="0"/>
                <a:cs typeface="Times New Roman" pitchFamily="18" charset="0"/>
              </a:rPr>
              <a:t>  </a:t>
            </a:r>
          </a:p>
          <a:p>
            <a:pPr algn="ctr">
              <a:buFontTx/>
              <a:buNone/>
              <a:defRPr/>
            </a:pPr>
            <a:r>
              <a:rPr lang="en-US" sz="1600" dirty="0" smtClean="0">
                <a:solidFill>
                  <a:schemeClr val="accent4"/>
                </a:solidFill>
                <a:latin typeface="Times New Roman" pitchFamily="18" charset="0"/>
                <a:cs typeface="Times New Roman" pitchFamily="18" charset="0"/>
              </a:rPr>
              <a:t>706-291-0600</a:t>
            </a:r>
          </a:p>
          <a:p>
            <a:pP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Tree>
    <p:extLst>
      <p:ext uri="{BB962C8B-B14F-4D97-AF65-F5344CB8AC3E}">
        <p14:creationId xmlns:p14="http://schemas.microsoft.com/office/powerpoint/2010/main" val="5541164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9700" y="681038"/>
            <a:ext cx="7697788" cy="914400"/>
          </a:xfrm>
        </p:spPr>
        <p:txBody>
          <a:bodyPr/>
          <a:lstStyle/>
          <a:p>
            <a:r>
              <a:rPr lang="en-US" smtClean="0"/>
              <a:t>Questions…</a:t>
            </a:r>
          </a:p>
        </p:txBody>
      </p:sp>
      <p:sp>
        <p:nvSpPr>
          <p:cNvPr id="20483" name="Text Box 3"/>
          <p:cNvSpPr txBox="1">
            <a:spLocks noChangeArrowheads="1"/>
          </p:cNvSpPr>
          <p:nvPr/>
        </p:nvSpPr>
        <p:spPr bwMode="auto">
          <a:xfrm>
            <a:off x="2511425" y="2311400"/>
            <a:ext cx="3733800" cy="3608388"/>
          </a:xfrm>
          <a:prstGeom prst="rect">
            <a:avLst/>
          </a:prstGeom>
          <a:solidFill>
            <a:schemeClr val="folHlink"/>
          </a:solidFill>
          <a:ln w="12700" algn="ctr">
            <a:noFill/>
            <a:miter lim="800000"/>
            <a:headEnd/>
            <a:tailEnd/>
          </a:ln>
        </p:spPr>
        <p:txBody>
          <a:bodyPr lIns="72000" tIns="72000" rIns="72000" bIns="72000">
            <a:spAutoFit/>
          </a:bodyPr>
          <a:lstStyle/>
          <a:p>
            <a:pPr algn="ctr"/>
            <a:r>
              <a:rPr lang="en-US" sz="22500"/>
              <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Grp="1" noChangeAspect="1"/>
          </p:cNvGraphicFramePr>
          <p:nvPr>
            <p:ph idx="1"/>
          </p:nvPr>
        </p:nvGraphicFramePr>
        <p:xfrm>
          <a:off x="1993900" y="1471613"/>
          <a:ext cx="5153025" cy="4114800"/>
        </p:xfrm>
        <a:graphic>
          <a:graphicData uri="http://schemas.openxmlformats.org/presentationml/2006/ole">
            <mc:AlternateContent xmlns:mc="http://schemas.openxmlformats.org/markup-compatibility/2006">
              <mc:Choice xmlns:v="urn:schemas-microsoft-com:vml" Requires="v">
                <p:oleObj spid="_x0000_s1044" name="Photo Editor Photo" r:id="rId3" imgW="10866667" imgH="8678486" progId="">
                  <p:embed/>
                </p:oleObj>
              </mc:Choice>
              <mc:Fallback>
                <p:oleObj name="Photo Editor Photo" r:id="rId3" imgW="10866667" imgH="8678486" progId="">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900" y="1471613"/>
                        <a:ext cx="51530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9"/>
          <p:cNvSpPr>
            <a:spLocks noChangeArrowheads="1"/>
          </p:cNvSpPr>
          <p:nvPr/>
        </p:nvSpPr>
        <p:spPr bwMode="auto">
          <a:xfrm>
            <a:off x="7607300" y="774700"/>
            <a:ext cx="1181100" cy="912813"/>
          </a:xfrm>
          <a:prstGeom prst="rect">
            <a:avLst/>
          </a:prstGeom>
          <a:solidFill>
            <a:schemeClr val="bg1"/>
          </a:solidFill>
          <a:ln w="9525" algn="ctr">
            <a:no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Supplier Partner Representatives</a:t>
            </a:r>
            <a:endParaRPr lang="en-US" dirty="0"/>
          </a:p>
        </p:txBody>
      </p:sp>
      <p:sp>
        <p:nvSpPr>
          <p:cNvPr id="3" name="Text Placeholder 6"/>
          <p:cNvSpPr txBox="1">
            <a:spLocks/>
          </p:cNvSpPr>
          <p:nvPr/>
        </p:nvSpPr>
        <p:spPr>
          <a:xfrm>
            <a:off x="298450" y="2512770"/>
            <a:ext cx="3054100" cy="2643430"/>
          </a:xfrm>
          <a:prstGeom prst="rect">
            <a:avLst/>
          </a:prstGeom>
        </p:spPr>
        <p:txBody>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buFontTx/>
              <a:buNone/>
              <a:defRPr/>
            </a:pPr>
            <a:r>
              <a:rPr lang="en-US" dirty="0" smtClean="0">
                <a:solidFill>
                  <a:srgbClr val="7DBA00"/>
                </a:solidFill>
              </a:rPr>
              <a:t>George Hill</a:t>
            </a:r>
            <a:endParaRPr lang="en-US" sz="1800" dirty="0" smtClean="0">
              <a:solidFill>
                <a:srgbClr val="7DBA00"/>
              </a:solidFill>
            </a:endParaRPr>
          </a:p>
          <a:p>
            <a:pPr>
              <a:buFontTx/>
              <a:buNone/>
              <a:defRPr/>
            </a:pPr>
            <a:r>
              <a:rPr lang="en-US" sz="1800" b="0" i="1" dirty="0" smtClean="0">
                <a:solidFill>
                  <a:schemeClr val="tx1"/>
                </a:solidFill>
                <a:latin typeface="Times New Roman" pitchFamily="18" charset="0"/>
                <a:cs typeface="Times New Roman" pitchFamily="18" charset="0"/>
              </a:rPr>
              <a:t>Title:  The Hertz Corporation</a:t>
            </a:r>
          </a:p>
          <a:p>
            <a:pPr>
              <a:buFontTx/>
              <a:buNone/>
              <a:defRPr/>
            </a:pPr>
            <a:r>
              <a:rPr lang="en-US" sz="1800" b="0" i="1" dirty="0" smtClean="0">
                <a:solidFill>
                  <a:schemeClr val="tx1"/>
                </a:solidFill>
                <a:latin typeface="Times New Roman" pitchFamily="18" charset="0"/>
                <a:cs typeface="Times New Roman" pitchFamily="18" charset="0"/>
              </a:rPr>
              <a:t>  Account Manager</a:t>
            </a:r>
          </a:p>
          <a:p>
            <a:pPr>
              <a:buFontTx/>
              <a:buNone/>
              <a:defRPr/>
            </a:pPr>
            <a:r>
              <a:rPr lang="en-US" sz="1800" b="0" dirty="0" smtClean="0">
                <a:solidFill>
                  <a:srgbClr val="CF035C"/>
                </a:solidFill>
                <a:latin typeface="Times New Roman" pitchFamily="18" charset="0"/>
                <a:cs typeface="Times New Roman" pitchFamily="18" charset="0"/>
              </a:rPr>
              <a:t>Contact Information</a:t>
            </a:r>
          </a:p>
          <a:p>
            <a:pPr>
              <a:buFontTx/>
              <a:buNone/>
              <a:defRPr/>
            </a:pPr>
            <a:r>
              <a:rPr lang="en-US" sz="1600" b="0" i="1" dirty="0" smtClean="0">
                <a:latin typeface="Times New Roman" pitchFamily="18" charset="0"/>
                <a:cs typeface="Times New Roman" pitchFamily="18" charset="0"/>
                <a:hlinkClick r:id="rId2"/>
              </a:rPr>
              <a:t>ghill@hertz.com</a:t>
            </a:r>
            <a:r>
              <a:rPr lang="en-US" sz="1600" b="0" i="1" dirty="0" smtClean="0">
                <a:latin typeface="Times New Roman" pitchFamily="18" charset="0"/>
                <a:cs typeface="Times New Roman" pitchFamily="18" charset="0"/>
              </a:rPr>
              <a:t> </a:t>
            </a:r>
          </a:p>
          <a:p>
            <a:pPr>
              <a:buFontTx/>
              <a:buNone/>
              <a:defRPr/>
            </a:pPr>
            <a:r>
              <a:rPr lang="en-US" sz="1600" b="0" i="1" dirty="0" smtClean="0">
                <a:solidFill>
                  <a:schemeClr val="accent4"/>
                </a:solidFill>
                <a:latin typeface="Times New Roman" pitchFamily="18" charset="0"/>
                <a:cs typeface="Times New Roman" pitchFamily="18" charset="0"/>
              </a:rPr>
              <a:t>404-403-3474</a:t>
            </a:r>
          </a:p>
          <a:p>
            <a:pP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
        <p:nvSpPr>
          <p:cNvPr id="4" name="Text Placeholder 6"/>
          <p:cNvSpPr txBox="1">
            <a:spLocks/>
          </p:cNvSpPr>
          <p:nvPr/>
        </p:nvSpPr>
        <p:spPr bwMode="auto">
          <a:xfrm>
            <a:off x="3350359" y="2512770"/>
            <a:ext cx="2784475" cy="2643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buFontTx/>
              <a:buNone/>
              <a:defRPr/>
            </a:pPr>
            <a:r>
              <a:rPr lang="en-US" dirty="0" smtClean="0">
                <a:solidFill>
                  <a:srgbClr val="7DBA00"/>
                </a:solidFill>
              </a:rPr>
              <a:t>Heather Pastrick</a:t>
            </a:r>
            <a:endParaRPr lang="en-US" sz="1800" dirty="0" smtClean="0">
              <a:solidFill>
                <a:srgbClr val="7DBA00"/>
              </a:solidFill>
            </a:endParaRPr>
          </a:p>
          <a:p>
            <a:pPr>
              <a:buFontTx/>
              <a:buNone/>
              <a:defRPr/>
            </a:pPr>
            <a:r>
              <a:rPr lang="en-US" sz="1800" b="0" i="1" dirty="0" smtClean="0">
                <a:solidFill>
                  <a:schemeClr val="tx1"/>
                </a:solidFill>
                <a:latin typeface="Times New Roman" pitchFamily="18" charset="0"/>
                <a:cs typeface="Times New Roman" pitchFamily="18" charset="0"/>
              </a:rPr>
              <a:t>Title:  Director of Business Sales</a:t>
            </a:r>
          </a:p>
          <a:p>
            <a:pPr>
              <a:buFontTx/>
              <a:buNone/>
              <a:defRPr/>
            </a:pPr>
            <a:r>
              <a:rPr lang="en-US" sz="1800" b="0" dirty="0" smtClean="0">
                <a:solidFill>
                  <a:srgbClr val="CF035C"/>
                </a:solidFill>
                <a:latin typeface="Times New Roman" pitchFamily="18" charset="0"/>
                <a:cs typeface="Times New Roman" pitchFamily="18" charset="0"/>
              </a:rPr>
              <a:t>Contact Information</a:t>
            </a:r>
          </a:p>
          <a:p>
            <a:pPr>
              <a:buFontTx/>
              <a:buNone/>
              <a:defRPr/>
            </a:pPr>
            <a:r>
              <a:rPr lang="en-US" sz="1600" b="0" i="1" dirty="0" smtClean="0">
                <a:solidFill>
                  <a:srgbClr val="009900"/>
                </a:solidFill>
                <a:latin typeface="Times New Roman" pitchFamily="18" charset="0"/>
                <a:cs typeface="Times New Roman" pitchFamily="18" charset="0"/>
                <a:hlinkClick r:id="rId3"/>
              </a:rPr>
              <a:t>heather.s.pastrick@ehi.com</a:t>
            </a:r>
            <a:r>
              <a:rPr lang="en-US" sz="1600" b="0" i="1" dirty="0" smtClean="0">
                <a:solidFill>
                  <a:srgbClr val="009900"/>
                </a:solidFill>
                <a:latin typeface="Times New Roman" pitchFamily="18" charset="0"/>
                <a:cs typeface="Times New Roman" pitchFamily="18" charset="0"/>
              </a:rPr>
              <a:t>   </a:t>
            </a:r>
          </a:p>
          <a:p>
            <a:pPr>
              <a:buFontTx/>
              <a:buNone/>
              <a:defRPr/>
            </a:pPr>
            <a:r>
              <a:rPr lang="en-US" sz="1600" b="0" i="1" dirty="0" smtClean="0">
                <a:solidFill>
                  <a:schemeClr val="accent4"/>
                </a:solidFill>
                <a:latin typeface="Times New Roman" pitchFamily="18" charset="0"/>
                <a:cs typeface="Times New Roman" pitchFamily="18" charset="0"/>
              </a:rPr>
              <a:t>404-886-8668</a:t>
            </a:r>
          </a:p>
          <a:p>
            <a:pP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
        <p:nvSpPr>
          <p:cNvPr id="5" name="Text Placeholder 6"/>
          <p:cNvSpPr txBox="1">
            <a:spLocks/>
          </p:cNvSpPr>
          <p:nvPr/>
        </p:nvSpPr>
        <p:spPr bwMode="auto">
          <a:xfrm>
            <a:off x="6134834" y="2512770"/>
            <a:ext cx="2784475" cy="2643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9933"/>
              </a:buClr>
              <a:buChar char="•"/>
              <a:defRPr sz="2400" b="1">
                <a:solidFill>
                  <a:srgbClr val="796D6B"/>
                </a:solidFill>
                <a:latin typeface="+mn-lt"/>
                <a:ea typeface="+mn-ea"/>
                <a:cs typeface="+mn-cs"/>
              </a:defRPr>
            </a:lvl1pPr>
            <a:lvl2pPr marL="742950" indent="-285750" algn="l" rtl="0" eaLnBrk="0" fontAlgn="base" hangingPunct="0">
              <a:spcBef>
                <a:spcPct val="20000"/>
              </a:spcBef>
              <a:spcAft>
                <a:spcPct val="0"/>
              </a:spcAft>
              <a:buClr>
                <a:srgbClr val="FF9933"/>
              </a:buClr>
              <a:buFont typeface="Arial" charset="0"/>
              <a:buChar char="▪"/>
              <a:defRPr sz="2300">
                <a:solidFill>
                  <a:srgbClr val="796D6B"/>
                </a:solidFill>
                <a:latin typeface="+mn-lt"/>
              </a:defRPr>
            </a:lvl2pPr>
            <a:lvl3pPr marL="1143000" indent="-228600" algn="l" rtl="0" eaLnBrk="0" fontAlgn="base" hangingPunct="0">
              <a:spcBef>
                <a:spcPct val="20000"/>
              </a:spcBef>
              <a:spcAft>
                <a:spcPct val="0"/>
              </a:spcAft>
              <a:buClr>
                <a:srgbClr val="FF9933"/>
              </a:buClr>
              <a:buChar char="•"/>
              <a:defRPr sz="2200">
                <a:solidFill>
                  <a:srgbClr val="796D6B"/>
                </a:solidFill>
                <a:latin typeface="+mn-lt"/>
              </a:defRPr>
            </a:lvl3pPr>
            <a:lvl4pPr marL="1600200" indent="-228600" algn="l" rtl="0" eaLnBrk="0" fontAlgn="base" hangingPunct="0">
              <a:spcBef>
                <a:spcPct val="20000"/>
              </a:spcBef>
              <a:spcAft>
                <a:spcPct val="0"/>
              </a:spcAft>
              <a:buChar char="–"/>
              <a:defRPr sz="2700">
                <a:solidFill>
                  <a:srgbClr val="A19795"/>
                </a:solidFill>
                <a:latin typeface="+mn-lt"/>
              </a:defRPr>
            </a:lvl4pPr>
            <a:lvl5pPr marL="2057400" indent="-228600" algn="l" rtl="0" eaLnBrk="0" fontAlgn="base" hangingPunct="0">
              <a:spcBef>
                <a:spcPct val="20000"/>
              </a:spcBef>
              <a:spcAft>
                <a:spcPct val="0"/>
              </a:spcAft>
              <a:buChar char="»"/>
              <a:defRPr sz="2700">
                <a:solidFill>
                  <a:srgbClr val="A19795"/>
                </a:solidFill>
                <a:latin typeface="+mn-lt"/>
              </a:defRPr>
            </a:lvl5pPr>
            <a:lvl6pPr marL="2514600" indent="-228600" algn="l" rtl="0" fontAlgn="base">
              <a:spcBef>
                <a:spcPct val="20000"/>
              </a:spcBef>
              <a:spcAft>
                <a:spcPct val="0"/>
              </a:spcAft>
              <a:buChar char="»"/>
              <a:defRPr sz="2700">
                <a:solidFill>
                  <a:srgbClr val="A19795"/>
                </a:solidFill>
                <a:latin typeface="+mn-lt"/>
              </a:defRPr>
            </a:lvl6pPr>
            <a:lvl7pPr marL="2971800" indent="-228600" algn="l" rtl="0" fontAlgn="base">
              <a:spcBef>
                <a:spcPct val="20000"/>
              </a:spcBef>
              <a:spcAft>
                <a:spcPct val="0"/>
              </a:spcAft>
              <a:buChar char="»"/>
              <a:defRPr sz="2700">
                <a:solidFill>
                  <a:srgbClr val="A19795"/>
                </a:solidFill>
                <a:latin typeface="+mn-lt"/>
              </a:defRPr>
            </a:lvl7pPr>
            <a:lvl8pPr marL="3429000" indent="-228600" algn="l" rtl="0" fontAlgn="base">
              <a:spcBef>
                <a:spcPct val="20000"/>
              </a:spcBef>
              <a:spcAft>
                <a:spcPct val="0"/>
              </a:spcAft>
              <a:buChar char="»"/>
              <a:defRPr sz="2700">
                <a:solidFill>
                  <a:srgbClr val="A19795"/>
                </a:solidFill>
                <a:latin typeface="+mn-lt"/>
              </a:defRPr>
            </a:lvl8pPr>
            <a:lvl9pPr marL="3886200" indent="-228600" algn="l" rtl="0" fontAlgn="base">
              <a:spcBef>
                <a:spcPct val="20000"/>
              </a:spcBef>
              <a:spcAft>
                <a:spcPct val="0"/>
              </a:spcAft>
              <a:buChar char="»"/>
              <a:defRPr sz="2700">
                <a:solidFill>
                  <a:srgbClr val="A19795"/>
                </a:solidFill>
                <a:latin typeface="+mn-lt"/>
              </a:defRPr>
            </a:lvl9pPr>
          </a:lstStyle>
          <a:p>
            <a:pPr>
              <a:buFontTx/>
              <a:buNone/>
              <a:defRPr/>
            </a:pPr>
            <a:r>
              <a:rPr lang="en-US" dirty="0" smtClean="0">
                <a:solidFill>
                  <a:srgbClr val="7DBA00"/>
                </a:solidFill>
              </a:rPr>
              <a:t>Corey Rhodes</a:t>
            </a:r>
            <a:endParaRPr lang="en-US" sz="1800" dirty="0" smtClean="0">
              <a:solidFill>
                <a:srgbClr val="7DBA00"/>
              </a:solidFill>
            </a:endParaRPr>
          </a:p>
          <a:p>
            <a:pPr>
              <a:buFontTx/>
              <a:buNone/>
              <a:defRPr/>
            </a:pPr>
            <a:r>
              <a:rPr lang="en-US" sz="1800" b="0" i="1" dirty="0" smtClean="0">
                <a:solidFill>
                  <a:schemeClr val="tx1"/>
                </a:solidFill>
                <a:latin typeface="Times New Roman" pitchFamily="18" charset="0"/>
                <a:cs typeface="Times New Roman" pitchFamily="18" charset="0"/>
              </a:rPr>
              <a:t>Title:  Regional Vice President</a:t>
            </a:r>
          </a:p>
          <a:p>
            <a:pPr>
              <a:buFontTx/>
              <a:buNone/>
              <a:defRPr/>
            </a:pPr>
            <a:r>
              <a:rPr lang="en-US" sz="1800" b="0" dirty="0" smtClean="0">
                <a:solidFill>
                  <a:srgbClr val="CF035C"/>
                </a:solidFill>
                <a:latin typeface="Times New Roman" pitchFamily="18" charset="0"/>
                <a:cs typeface="Times New Roman" pitchFamily="18" charset="0"/>
              </a:rPr>
              <a:t>Contact Information</a:t>
            </a:r>
          </a:p>
          <a:p>
            <a:pPr>
              <a:buFontTx/>
              <a:buNone/>
              <a:defRPr/>
            </a:pPr>
            <a:r>
              <a:rPr lang="en-US" sz="1600" b="0" i="1" dirty="0" smtClean="0">
                <a:latin typeface="Times New Roman" pitchFamily="18" charset="0"/>
                <a:cs typeface="Times New Roman" pitchFamily="18" charset="0"/>
                <a:hlinkClick r:id="rId4"/>
              </a:rPr>
              <a:t>corey@busmaxrental.com</a:t>
            </a:r>
            <a:r>
              <a:rPr lang="en-US" sz="1600" b="0" i="1" dirty="0" smtClean="0">
                <a:latin typeface="Times New Roman" pitchFamily="18" charset="0"/>
                <a:cs typeface="Times New Roman" pitchFamily="18" charset="0"/>
              </a:rPr>
              <a:t>  </a:t>
            </a:r>
          </a:p>
          <a:p>
            <a:pPr>
              <a:buFontTx/>
              <a:buNone/>
              <a:defRPr/>
            </a:pPr>
            <a:r>
              <a:rPr lang="en-US" sz="1600" b="0" i="1" dirty="0" smtClean="0">
                <a:solidFill>
                  <a:schemeClr val="accent4"/>
                </a:solidFill>
                <a:latin typeface="Times New Roman" pitchFamily="18" charset="0"/>
                <a:cs typeface="Times New Roman" pitchFamily="18" charset="0"/>
              </a:rPr>
              <a:t>706-291-0600</a:t>
            </a:r>
          </a:p>
          <a:p>
            <a:pPr>
              <a:buFontTx/>
              <a:buNone/>
              <a:defRPr/>
            </a:pPr>
            <a:endParaRPr lang="en-US" sz="1600" b="0" i="1" dirty="0" smtClean="0">
              <a:latin typeface="Times New Roman" pitchFamily="18" charset="0"/>
              <a:cs typeface="Times New Roman" pitchFamily="18" charset="0"/>
            </a:endParaRPr>
          </a:p>
          <a:p>
            <a:pPr>
              <a:buFontTx/>
              <a:buNone/>
              <a:defRPr/>
            </a:pPr>
            <a:endParaRPr lang="en-US" sz="1800" b="0" dirty="0" smtClean="0"/>
          </a:p>
        </p:txBody>
      </p:sp>
    </p:spTree>
    <p:extLst>
      <p:ext uri="{BB962C8B-B14F-4D97-AF65-F5344CB8AC3E}">
        <p14:creationId xmlns:p14="http://schemas.microsoft.com/office/powerpoint/2010/main" val="11682218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 28"/>
          <p:cNvGraphicFramePr/>
          <p:nvPr>
            <p:extLst>
              <p:ext uri="{D42A27DB-BD31-4B8C-83A1-F6EECF244321}">
                <p14:modId xmlns:p14="http://schemas.microsoft.com/office/powerpoint/2010/main" val="1545500802"/>
              </p:ext>
            </p:extLst>
          </p:nvPr>
        </p:nvGraphicFramePr>
        <p:xfrm>
          <a:off x="166254" y="1635991"/>
          <a:ext cx="8749145" cy="4754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Title 3"/>
          <p:cNvSpPr>
            <a:spLocks noGrp="1"/>
          </p:cNvSpPr>
          <p:nvPr>
            <p:ph type="title"/>
          </p:nvPr>
        </p:nvSpPr>
        <p:spPr/>
        <p:txBody>
          <a:bodyPr/>
          <a:lstStyle/>
          <a:p>
            <a:r>
              <a:rPr lang="en-US" smtClean="0"/>
              <a:t>Purpose of this Webinar</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pic>
        <p:nvPicPr>
          <p:cNvPr id="9220" name="Content Placeholder 5" descr="SWCs.png"/>
          <p:cNvPicPr>
            <a:picLocks noGrp="1" noChangeAspect="1"/>
          </p:cNvPicPr>
          <p:nvPr>
            <p:ph sz="half" idx="1"/>
          </p:nvPr>
        </p:nvPicPr>
        <p:blipFill>
          <a:blip r:embed="rId7" cstate="print"/>
          <a:srcRect l="38239" r="34209"/>
          <a:stretch>
            <a:fillRect/>
          </a:stretch>
        </p:blipFill>
        <p:spPr>
          <a:xfrm>
            <a:off x="3563938" y="2940050"/>
            <a:ext cx="1952625" cy="212725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smtClean="0"/>
              <a:t>Purpose of this Webinar</a:t>
            </a:r>
            <a:br>
              <a:rPr lang="en-US" smtClean="0"/>
            </a:br>
            <a:r>
              <a:rPr lang="en-US" sz="2000" b="0" i="1" smtClean="0">
                <a:latin typeface="Times New Roman" pitchFamily="18" charset="0"/>
                <a:cs typeface="Times New Roman" pitchFamily="18" charset="0"/>
              </a:rPr>
              <a:t>State Purchasing Division – Statewide Contracts</a:t>
            </a:r>
            <a:endParaRPr lang="en-US" smtClean="0"/>
          </a:p>
        </p:txBody>
      </p:sp>
      <p:sp>
        <p:nvSpPr>
          <p:cNvPr id="8" name="Text Placeholder 7"/>
          <p:cNvSpPr>
            <a:spLocks noGrp="1"/>
          </p:cNvSpPr>
          <p:nvPr>
            <p:ph type="body" sz="half" idx="2"/>
          </p:nvPr>
        </p:nvSpPr>
        <p:spPr>
          <a:solidFill>
            <a:schemeClr val="bg1">
              <a:lumMod val="95000"/>
            </a:schemeClr>
          </a:solidFill>
        </p:spPr>
        <p:txBody>
          <a:bodyPr/>
          <a:lstStyle/>
          <a:p>
            <a:pPr>
              <a:buFontTx/>
              <a:buNone/>
              <a:defRPr/>
            </a:pPr>
            <a:r>
              <a:rPr lang="en-US" dirty="0" smtClean="0"/>
              <a:t>Purpose:</a:t>
            </a:r>
          </a:p>
          <a:p>
            <a:pPr>
              <a:buFontTx/>
              <a:buNone/>
              <a:defRPr/>
            </a:pPr>
            <a:r>
              <a:rPr lang="en-US" sz="1800" b="0" dirty="0" smtClean="0"/>
              <a:t>The purpose is to provide an overview of the Vehicle Rental Program effective October 7, 2013.</a:t>
            </a:r>
            <a:endParaRPr lang="en-US" sz="1800" b="0" dirty="0"/>
          </a:p>
        </p:txBody>
      </p:sp>
      <p:pic>
        <p:nvPicPr>
          <p:cNvPr id="10244" name="Content Placeholder 5" descr="SWCs.png"/>
          <p:cNvPicPr>
            <a:picLocks noGrp="1" noChangeAspect="1"/>
          </p:cNvPicPr>
          <p:nvPr>
            <p:ph sz="half" idx="1"/>
          </p:nvPr>
        </p:nvPicPr>
        <p:blipFill>
          <a:blip r:embed="rId2" cstate="print"/>
          <a:srcRect l="38239" r="34209"/>
          <a:stretch>
            <a:fillRect/>
          </a:stretch>
        </p:blipFill>
        <p:spPr>
          <a:xfrm>
            <a:off x="635000" y="2109788"/>
            <a:ext cx="3441700" cy="3751262"/>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Sourcing Process Overview</a:t>
            </a:r>
            <a:endParaRPr lang="en-US" dirty="0"/>
          </a:p>
        </p:txBody>
      </p:sp>
      <p:sp>
        <p:nvSpPr>
          <p:cNvPr id="6" name="Content Placeholder 5"/>
          <p:cNvSpPr>
            <a:spLocks noGrp="1"/>
          </p:cNvSpPr>
          <p:nvPr>
            <p:ph sz="half" idx="1"/>
          </p:nvPr>
        </p:nvSpPr>
        <p:spPr>
          <a:xfrm>
            <a:off x="246063" y="1355725"/>
            <a:ext cx="4287837" cy="4974669"/>
          </a:xfrm>
        </p:spPr>
        <p:txBody>
          <a:bodyPr/>
          <a:lstStyle/>
          <a:p>
            <a:r>
              <a:rPr lang="en-US" dirty="0" smtClean="0"/>
              <a:t>Solicitation Development</a:t>
            </a:r>
          </a:p>
          <a:p>
            <a:pPr lvl="1"/>
            <a:r>
              <a:rPr lang="en-US" dirty="0" smtClean="0"/>
              <a:t>Market Research</a:t>
            </a:r>
          </a:p>
          <a:p>
            <a:pPr lvl="1"/>
            <a:r>
              <a:rPr lang="en-US" dirty="0" smtClean="0"/>
              <a:t>Spend Analysis</a:t>
            </a:r>
          </a:p>
          <a:p>
            <a:pPr lvl="1"/>
            <a:r>
              <a:rPr lang="en-US" dirty="0" smtClean="0"/>
              <a:t>Customer/Stakeholder Survey</a:t>
            </a:r>
          </a:p>
          <a:p>
            <a:pPr lvl="1"/>
            <a:r>
              <a:rPr lang="en-US" dirty="0" smtClean="0"/>
              <a:t>Vendor Survey</a:t>
            </a:r>
          </a:p>
          <a:p>
            <a:pPr lvl="1"/>
            <a:r>
              <a:rPr lang="en-US" dirty="0" smtClean="0"/>
              <a:t>Sourcing Team</a:t>
            </a:r>
          </a:p>
          <a:p>
            <a:pPr lvl="1"/>
            <a:r>
              <a:rPr lang="en-US" dirty="0" smtClean="0"/>
              <a:t>Requirement Development</a:t>
            </a:r>
          </a:p>
          <a:p>
            <a:pPr lvl="1"/>
            <a:r>
              <a:rPr lang="en-US" dirty="0" smtClean="0"/>
              <a:t>Requirement Validation</a:t>
            </a:r>
          </a:p>
          <a:p>
            <a:endParaRPr lang="en-US" dirty="0"/>
          </a:p>
        </p:txBody>
      </p:sp>
      <p:sp>
        <p:nvSpPr>
          <p:cNvPr id="7" name="Content Placeholder 6"/>
          <p:cNvSpPr>
            <a:spLocks noGrp="1"/>
          </p:cNvSpPr>
          <p:nvPr>
            <p:ph sz="quarter" idx="2"/>
          </p:nvPr>
        </p:nvSpPr>
        <p:spPr>
          <a:xfrm>
            <a:off x="4533900" y="1355725"/>
            <a:ext cx="3695700" cy="2133905"/>
          </a:xfrm>
        </p:spPr>
        <p:txBody>
          <a:bodyPr/>
          <a:lstStyle/>
          <a:p>
            <a:r>
              <a:rPr lang="en-US" dirty="0" smtClean="0"/>
              <a:t>Solicitation Details</a:t>
            </a:r>
          </a:p>
          <a:p>
            <a:pPr lvl="1"/>
            <a:r>
              <a:rPr lang="en-US" dirty="0" smtClean="0"/>
              <a:t>Segment Award</a:t>
            </a:r>
          </a:p>
          <a:p>
            <a:pPr lvl="1"/>
            <a:r>
              <a:rPr lang="en-US" dirty="0" smtClean="0"/>
              <a:t>Multiple Award</a:t>
            </a:r>
          </a:p>
          <a:p>
            <a:pPr lvl="1"/>
            <a:r>
              <a:rPr lang="en-US" dirty="0" smtClean="0"/>
              <a:t>Technical &amp; Cost</a:t>
            </a:r>
            <a:endParaRPr lang="en-US" dirty="0"/>
          </a:p>
        </p:txBody>
      </p:sp>
      <p:sp>
        <p:nvSpPr>
          <p:cNvPr id="8" name="Content Placeholder 7"/>
          <p:cNvSpPr>
            <a:spLocks noGrp="1"/>
          </p:cNvSpPr>
          <p:nvPr>
            <p:ph sz="quarter" idx="3"/>
          </p:nvPr>
        </p:nvSpPr>
        <p:spPr>
          <a:xfrm>
            <a:off x="4537560" y="3276295"/>
            <a:ext cx="3972832" cy="2628920"/>
          </a:xfrm>
        </p:spPr>
        <p:txBody>
          <a:bodyPr/>
          <a:lstStyle/>
          <a:p>
            <a:r>
              <a:rPr lang="en-US" dirty="0" smtClean="0"/>
              <a:t>Solicitation Results</a:t>
            </a:r>
          </a:p>
          <a:p>
            <a:pPr lvl="1"/>
            <a:r>
              <a:rPr lang="en-US" dirty="0" smtClean="0"/>
              <a:t>Capitol Hill</a:t>
            </a:r>
          </a:p>
          <a:p>
            <a:pPr lvl="1"/>
            <a:r>
              <a:rPr lang="en-US" dirty="0" smtClean="0"/>
              <a:t>On-Airport (Inter-State)</a:t>
            </a:r>
          </a:p>
          <a:p>
            <a:pPr lvl="1"/>
            <a:r>
              <a:rPr lang="en-US" dirty="0" smtClean="0"/>
              <a:t>In-State</a:t>
            </a:r>
          </a:p>
          <a:p>
            <a:pPr lvl="1"/>
            <a:r>
              <a:rPr lang="en-US" dirty="0" smtClean="0"/>
              <a:t>15 Passenger Bus and Other Bus Types</a:t>
            </a:r>
          </a:p>
          <a:p>
            <a:pPr lvl="1"/>
            <a:r>
              <a:rPr lang="en-US" dirty="0" smtClean="0"/>
              <a:t>Vehicle Leasing</a:t>
            </a:r>
            <a:endParaRPr lang="en-US" dirty="0"/>
          </a:p>
        </p:txBody>
      </p:sp>
    </p:spTree>
    <p:extLst>
      <p:ext uri="{BB962C8B-B14F-4D97-AF65-F5344CB8AC3E}">
        <p14:creationId xmlns:p14="http://schemas.microsoft.com/office/powerpoint/2010/main" val="4020551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9"/>
          <p:cNvGrpSpPr>
            <a:grpSpLocks/>
          </p:cNvGrpSpPr>
          <p:nvPr/>
        </p:nvGrpSpPr>
        <p:grpSpPr bwMode="auto">
          <a:xfrm>
            <a:off x="565150" y="1879600"/>
            <a:ext cx="8013700" cy="4356100"/>
            <a:chOff x="901700" y="1879600"/>
            <a:chExt cx="8013700" cy="4356100"/>
          </a:xfrm>
        </p:grpSpPr>
        <p:sp>
          <p:nvSpPr>
            <p:cNvPr id="11268" name="Text Box 7"/>
            <p:cNvSpPr txBox="1">
              <a:spLocks noChangeArrowheads="1"/>
            </p:cNvSpPr>
            <p:nvPr/>
          </p:nvSpPr>
          <p:spPr bwMode="auto">
            <a:xfrm>
              <a:off x="914400" y="2976563"/>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Does it Replace an Existing Contract?</a:t>
              </a:r>
            </a:p>
          </p:txBody>
        </p:sp>
        <p:sp>
          <p:nvSpPr>
            <p:cNvPr id="11269" name="Text Box 8"/>
            <p:cNvSpPr txBox="1">
              <a:spLocks noChangeArrowheads="1"/>
            </p:cNvSpPr>
            <p:nvPr/>
          </p:nvSpPr>
          <p:spPr bwMode="auto">
            <a:xfrm>
              <a:off x="914400" y="4621213"/>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Does it Allow the Use of the P-Card?</a:t>
              </a:r>
            </a:p>
          </p:txBody>
        </p:sp>
        <p:sp>
          <p:nvSpPr>
            <p:cNvPr id="11270" name="Text Box 10"/>
            <p:cNvSpPr txBox="1">
              <a:spLocks noChangeArrowheads="1"/>
            </p:cNvSpPr>
            <p:nvPr/>
          </p:nvSpPr>
          <p:spPr bwMode="auto">
            <a:xfrm>
              <a:off x="914400" y="5168900"/>
              <a:ext cx="4038600" cy="10668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Who is the Person to Contact with Questions:</a:t>
              </a:r>
            </a:p>
          </p:txBody>
        </p:sp>
        <p:sp>
          <p:nvSpPr>
            <p:cNvPr id="11271" name="Text Box 12"/>
            <p:cNvSpPr txBox="1">
              <a:spLocks noChangeArrowheads="1"/>
            </p:cNvSpPr>
            <p:nvPr/>
          </p:nvSpPr>
          <p:spPr bwMode="auto">
            <a:xfrm>
              <a:off x="5029200" y="2976563"/>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Yes</a:t>
              </a:r>
              <a:endParaRPr lang="en-US" sz="1600" dirty="0"/>
            </a:p>
          </p:txBody>
        </p:sp>
        <p:sp>
          <p:nvSpPr>
            <p:cNvPr id="11272" name="Text Box 13"/>
            <p:cNvSpPr txBox="1">
              <a:spLocks noChangeArrowheads="1"/>
            </p:cNvSpPr>
            <p:nvPr/>
          </p:nvSpPr>
          <p:spPr bwMode="auto">
            <a:xfrm>
              <a:off x="5029200" y="4621213"/>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a:t>Yes </a:t>
              </a:r>
            </a:p>
          </p:txBody>
        </p:sp>
        <p:sp>
          <p:nvSpPr>
            <p:cNvPr id="11273" name="Text Box 15"/>
            <p:cNvSpPr txBox="1">
              <a:spLocks noChangeArrowheads="1"/>
            </p:cNvSpPr>
            <p:nvPr/>
          </p:nvSpPr>
          <p:spPr bwMode="auto">
            <a:xfrm>
              <a:off x="5029200" y="5168900"/>
              <a:ext cx="3886200" cy="10668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lnSpc>
                  <a:spcPct val="80000"/>
                </a:lnSpc>
                <a:spcAft>
                  <a:spcPct val="30000"/>
                </a:spcAft>
              </a:pPr>
              <a:r>
                <a:rPr lang="en-US" sz="1600" dirty="0" smtClean="0"/>
                <a:t>Debra White</a:t>
              </a:r>
              <a:endParaRPr lang="en-US" sz="1600" dirty="0"/>
            </a:p>
            <a:p>
              <a:pPr>
                <a:lnSpc>
                  <a:spcPct val="80000"/>
                </a:lnSpc>
                <a:spcAft>
                  <a:spcPct val="30000"/>
                </a:spcAft>
              </a:pPr>
              <a:r>
                <a:rPr lang="en-US" sz="1600" dirty="0" smtClean="0">
                  <a:hlinkClick r:id="rId2"/>
                </a:rPr>
                <a:t>Debra.White@doas.ga.gov</a:t>
              </a:r>
              <a:r>
                <a:rPr lang="en-US" sz="1600" dirty="0" smtClean="0"/>
                <a:t> </a:t>
              </a:r>
              <a:endParaRPr lang="en-US" sz="1600" dirty="0"/>
            </a:p>
            <a:p>
              <a:pPr>
                <a:lnSpc>
                  <a:spcPct val="80000"/>
                </a:lnSpc>
                <a:spcAft>
                  <a:spcPct val="30000"/>
                </a:spcAft>
              </a:pPr>
              <a:r>
                <a:rPr lang="en-US" sz="1600" dirty="0" smtClean="0"/>
                <a:t>404-463-0232</a:t>
              </a:r>
              <a:endParaRPr lang="en-US" sz="1600" dirty="0"/>
            </a:p>
          </p:txBody>
        </p:sp>
        <p:sp>
          <p:nvSpPr>
            <p:cNvPr id="11274" name="Text Box 8"/>
            <p:cNvSpPr txBox="1">
              <a:spLocks noChangeArrowheads="1"/>
            </p:cNvSpPr>
            <p:nvPr/>
          </p:nvSpPr>
          <p:spPr bwMode="auto">
            <a:xfrm>
              <a:off x="914400" y="3524250"/>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What is the Contract Term?</a:t>
              </a:r>
            </a:p>
          </p:txBody>
        </p:sp>
        <p:sp>
          <p:nvSpPr>
            <p:cNvPr id="11275" name="Text Box 13"/>
            <p:cNvSpPr txBox="1">
              <a:spLocks noChangeArrowheads="1"/>
            </p:cNvSpPr>
            <p:nvPr/>
          </p:nvSpPr>
          <p:spPr bwMode="auto">
            <a:xfrm>
              <a:off x="5029200" y="3524250"/>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5 </a:t>
              </a:r>
              <a:r>
                <a:rPr lang="en-US" sz="1600" dirty="0"/>
                <a:t>Years</a:t>
              </a:r>
            </a:p>
          </p:txBody>
        </p:sp>
        <p:sp>
          <p:nvSpPr>
            <p:cNvPr id="11276" name="Text Box 7"/>
            <p:cNvSpPr txBox="1">
              <a:spLocks noChangeArrowheads="1"/>
            </p:cNvSpPr>
            <p:nvPr/>
          </p:nvSpPr>
          <p:spPr bwMode="auto">
            <a:xfrm>
              <a:off x="901700" y="1879600"/>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What </a:t>
              </a:r>
              <a:r>
                <a:rPr lang="en-US" sz="1600" dirty="0" smtClean="0"/>
                <a:t>are </a:t>
              </a:r>
              <a:r>
                <a:rPr lang="en-US" sz="1600" dirty="0"/>
                <a:t>the Contract </a:t>
              </a:r>
              <a:r>
                <a:rPr lang="en-US" sz="1600" dirty="0" smtClean="0"/>
                <a:t>Numbers?</a:t>
              </a:r>
              <a:endParaRPr lang="en-US" sz="1600" dirty="0"/>
            </a:p>
          </p:txBody>
        </p:sp>
        <p:sp>
          <p:nvSpPr>
            <p:cNvPr id="11277" name="Text Box 12"/>
            <p:cNvSpPr txBox="1">
              <a:spLocks noChangeArrowheads="1"/>
            </p:cNvSpPr>
            <p:nvPr/>
          </p:nvSpPr>
          <p:spPr bwMode="auto">
            <a:xfrm>
              <a:off x="5016500" y="1879600"/>
              <a:ext cx="3886200" cy="547688"/>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a:t>Contract </a:t>
              </a:r>
              <a:r>
                <a:rPr lang="en-US" sz="1600" dirty="0" smtClean="0"/>
                <a:t>#  99999-SPD-40199376(CR-01), (IS-01,02), (BS-01)</a:t>
              </a:r>
              <a:endParaRPr lang="en-US" sz="1600" dirty="0"/>
            </a:p>
          </p:txBody>
        </p:sp>
        <p:sp>
          <p:nvSpPr>
            <p:cNvPr id="11278" name="Text Box 8"/>
            <p:cNvSpPr txBox="1">
              <a:spLocks noChangeArrowheads="1"/>
            </p:cNvSpPr>
            <p:nvPr/>
          </p:nvSpPr>
          <p:spPr bwMode="auto">
            <a:xfrm>
              <a:off x="914400" y="4071938"/>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dirty="0"/>
                <a:t>What </a:t>
              </a:r>
              <a:r>
                <a:rPr lang="en-US" sz="1600" dirty="0" smtClean="0"/>
                <a:t>are </a:t>
              </a:r>
              <a:r>
                <a:rPr lang="en-US" sz="1600" dirty="0"/>
                <a:t>the Expiration </a:t>
              </a:r>
              <a:r>
                <a:rPr lang="en-US" sz="1600" dirty="0" smtClean="0"/>
                <a:t>Dates?</a:t>
              </a:r>
              <a:endParaRPr lang="en-US" sz="1600" dirty="0"/>
            </a:p>
          </p:txBody>
        </p:sp>
        <p:sp>
          <p:nvSpPr>
            <p:cNvPr id="11279" name="Text Box 13"/>
            <p:cNvSpPr txBox="1">
              <a:spLocks noChangeArrowheads="1"/>
            </p:cNvSpPr>
            <p:nvPr/>
          </p:nvSpPr>
          <p:spPr bwMode="auto">
            <a:xfrm>
              <a:off x="5029200" y="4071938"/>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2015</a:t>
              </a:r>
              <a:endParaRPr lang="en-US" sz="1600" dirty="0"/>
            </a:p>
          </p:txBody>
        </p:sp>
        <p:sp>
          <p:nvSpPr>
            <p:cNvPr id="11280" name="Text Box 8"/>
            <p:cNvSpPr txBox="1">
              <a:spLocks noChangeArrowheads="1"/>
            </p:cNvSpPr>
            <p:nvPr/>
          </p:nvSpPr>
          <p:spPr bwMode="auto">
            <a:xfrm>
              <a:off x="914400" y="2427288"/>
              <a:ext cx="4038600" cy="419100"/>
            </a:xfrm>
            <a:prstGeom prst="rect">
              <a:avLst/>
            </a:prstGeom>
            <a:solidFill>
              <a:schemeClr val="tx1">
                <a:alpha val="67058"/>
              </a:schemeClr>
            </a:solidFill>
            <a:ln w="38100" algn="ctr">
              <a:noFill/>
              <a:miter lim="800000"/>
              <a:headEnd type="none" w="sm" len="sm"/>
              <a:tailEnd type="none" w="sm" len="sm"/>
            </a:ln>
          </p:spPr>
          <p:txBody>
            <a:bodyPr anchor="ctr"/>
            <a:lstStyle/>
            <a:p>
              <a:r>
                <a:rPr lang="en-US" sz="1600"/>
                <a:t>Is it a Renewal?</a:t>
              </a:r>
            </a:p>
          </p:txBody>
        </p:sp>
        <p:sp>
          <p:nvSpPr>
            <p:cNvPr id="11281" name="Text Box 13"/>
            <p:cNvSpPr txBox="1">
              <a:spLocks noChangeArrowheads="1"/>
            </p:cNvSpPr>
            <p:nvPr/>
          </p:nvSpPr>
          <p:spPr bwMode="auto">
            <a:xfrm>
              <a:off x="5029200" y="2427288"/>
              <a:ext cx="3886200" cy="419100"/>
            </a:xfrm>
            <a:prstGeom prst="rect">
              <a:avLst/>
            </a:prstGeom>
            <a:gradFill rotWithShape="1">
              <a:gsLst>
                <a:gs pos="0">
                  <a:srgbClr val="5B7F00"/>
                </a:gs>
                <a:gs pos="50000">
                  <a:srgbClr val="86B800"/>
                </a:gs>
                <a:gs pos="100000">
                  <a:srgbClr val="A1DB00"/>
                </a:gs>
              </a:gsLst>
              <a:lin ang="18900000" scaled="1"/>
            </a:gradFill>
            <a:ln w="38100" algn="ctr">
              <a:noFill/>
              <a:miter lim="800000"/>
              <a:headEnd type="none" w="sm" len="sm"/>
              <a:tailEnd type="none" w="sm" len="sm"/>
            </a:ln>
          </p:spPr>
          <p:txBody>
            <a:bodyPr/>
            <a:lstStyle/>
            <a:p>
              <a:pPr>
                <a:spcAft>
                  <a:spcPct val="30000"/>
                </a:spcAft>
              </a:pPr>
              <a:r>
                <a:rPr lang="en-US" sz="1600" dirty="0" smtClean="0"/>
                <a:t>No</a:t>
              </a:r>
              <a:endParaRPr lang="en-US" sz="1600" dirty="0"/>
            </a:p>
          </p:txBody>
        </p:sp>
      </p:grpSp>
      <p:sp>
        <p:nvSpPr>
          <p:cNvPr id="11267" name="Title 3"/>
          <p:cNvSpPr>
            <a:spLocks noGrp="1"/>
          </p:cNvSpPr>
          <p:nvPr>
            <p:ph type="title"/>
          </p:nvPr>
        </p:nvSpPr>
        <p:spPr/>
        <p:txBody>
          <a:bodyPr/>
          <a:lstStyle/>
          <a:p>
            <a:r>
              <a:rPr lang="en-US" dirty="0" smtClean="0"/>
              <a:t>Statewide Contract Details</a:t>
            </a:r>
            <a:br>
              <a:rPr lang="en-US" dirty="0" smtClean="0"/>
            </a:br>
            <a:r>
              <a:rPr lang="en-US" sz="2000" b="0" i="1" dirty="0" smtClean="0">
                <a:latin typeface="Times New Roman" pitchFamily="18" charset="0"/>
                <a:cs typeface="Times New Roman" pitchFamily="18" charset="0"/>
              </a:rPr>
              <a:t>State Purchasing Division – Statewide Contracts</a:t>
            </a:r>
            <a:endParaRPr 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Vehicle Rental Services Providers</a:t>
            </a:r>
            <a:endParaRPr lang="en-US" dirty="0"/>
          </a:p>
        </p:txBody>
      </p:sp>
      <p:sp>
        <p:nvSpPr>
          <p:cNvPr id="4" name="Content Placeholder 3"/>
          <p:cNvSpPr>
            <a:spLocks noGrp="1"/>
          </p:cNvSpPr>
          <p:nvPr>
            <p:ph idx="1"/>
          </p:nvPr>
        </p:nvSpPr>
        <p:spPr>
          <a:xfrm>
            <a:off x="685799" y="1828800"/>
            <a:ext cx="7703825" cy="4114800"/>
          </a:xfrm>
        </p:spPr>
        <p:txBody>
          <a:bodyPr/>
          <a:lstStyle/>
          <a:p>
            <a:r>
              <a:rPr lang="en-US" dirty="0" smtClean="0"/>
              <a:t>Capitol Hill – The Hertz Corporation</a:t>
            </a:r>
          </a:p>
          <a:p>
            <a:r>
              <a:rPr lang="en-US" dirty="0" smtClean="0"/>
              <a:t>Inter-State (Airport) – The Hertz Corporation</a:t>
            </a:r>
          </a:p>
          <a:p>
            <a:r>
              <a:rPr lang="en-US" dirty="0" smtClean="0"/>
              <a:t>In – State (Georgia locations other than Airport) The Hertz Corporation and Enterprise Car Rental</a:t>
            </a:r>
          </a:p>
          <a:p>
            <a:r>
              <a:rPr lang="en-US" dirty="0" smtClean="0"/>
              <a:t>15 Passenger Bus and Other Bus Types – </a:t>
            </a:r>
            <a:r>
              <a:rPr lang="en-US" dirty="0" err="1" smtClean="0"/>
              <a:t>AutoMax</a:t>
            </a:r>
            <a:r>
              <a:rPr lang="en-US" dirty="0" smtClean="0"/>
              <a:t> Rent-a-Car </a:t>
            </a:r>
            <a:r>
              <a:rPr lang="en-US" dirty="0" err="1" smtClean="0"/>
              <a:t>dba</a:t>
            </a:r>
            <a:r>
              <a:rPr lang="en-US" dirty="0" smtClean="0"/>
              <a:t> </a:t>
            </a:r>
            <a:r>
              <a:rPr lang="en-US" dirty="0" err="1" smtClean="0"/>
              <a:t>BusMax</a:t>
            </a:r>
            <a:endParaRPr lang="en-US" dirty="0" smtClean="0"/>
          </a:p>
          <a:p>
            <a:endParaRPr lang="en-US" dirty="0"/>
          </a:p>
        </p:txBody>
      </p:sp>
    </p:spTree>
    <p:extLst>
      <p:ext uri="{BB962C8B-B14F-4D97-AF65-F5344CB8AC3E}">
        <p14:creationId xmlns:p14="http://schemas.microsoft.com/office/powerpoint/2010/main" val="38920598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831850"/>
          </a:xfrm>
        </p:spPr>
        <p:txBody>
          <a:bodyPr/>
          <a:lstStyle/>
          <a:p>
            <a:pPr algn="l"/>
            <a:r>
              <a:rPr lang="en-US" altLang="en-US" sz="4000" i="1" dirty="0" smtClean="0">
                <a:latin typeface="HZ Interstate Regular"/>
              </a:rPr>
              <a:t>Hertz/State of GA Rental Program</a:t>
            </a:r>
          </a:p>
        </p:txBody>
      </p:sp>
      <p:sp>
        <p:nvSpPr>
          <p:cNvPr id="18435" name="Content Placeholder 2"/>
          <p:cNvSpPr>
            <a:spLocks noGrp="1"/>
          </p:cNvSpPr>
          <p:nvPr>
            <p:ph idx="1"/>
          </p:nvPr>
        </p:nvSpPr>
        <p:spPr>
          <a:xfrm>
            <a:off x="457200" y="990600"/>
            <a:ext cx="8229600" cy="5334000"/>
          </a:xfrm>
        </p:spPr>
        <p:txBody>
          <a:bodyPr/>
          <a:lstStyle/>
          <a:p>
            <a:pPr>
              <a:defRPr/>
            </a:pPr>
            <a:r>
              <a:rPr lang="en-US" dirty="0" smtClean="0">
                <a:latin typeface="HZ Interstate Regular"/>
              </a:rPr>
              <a:t>Hertz is proud to be your low cost provider on Airport, Capitol Hill, and throughout Georgia!!</a:t>
            </a:r>
          </a:p>
          <a:p>
            <a:pPr>
              <a:defRPr/>
            </a:pPr>
            <a:r>
              <a:rPr lang="en-US" dirty="0" smtClean="0">
                <a:latin typeface="HZ Interstate Regular"/>
              </a:rPr>
              <a:t>Free Pick-up and Delivery/Staging available!</a:t>
            </a:r>
          </a:p>
          <a:p>
            <a:pPr lvl="1">
              <a:defRPr/>
            </a:pPr>
            <a:r>
              <a:rPr lang="en-US" dirty="0" smtClean="0">
                <a:latin typeface="HZ Interstate Regular"/>
              </a:rPr>
              <a:t>All state renters greater than 15 miles from nearest Hertz can be delivered or staged at facility for free.</a:t>
            </a:r>
          </a:p>
          <a:p>
            <a:pPr>
              <a:defRPr/>
            </a:pPr>
            <a:r>
              <a:rPr lang="en-US" dirty="0" smtClean="0">
                <a:latin typeface="HZ Interstate Regular"/>
              </a:rPr>
              <a:t>LDW/Liability/Mileage included in rates.</a:t>
            </a:r>
          </a:p>
          <a:p>
            <a:pPr>
              <a:defRPr/>
            </a:pPr>
            <a:r>
              <a:rPr lang="en-US" dirty="0" smtClean="0">
                <a:latin typeface="HZ Interstate Regular"/>
              </a:rPr>
              <a:t>Direct billing available in-state and out of state.</a:t>
            </a:r>
          </a:p>
          <a:p>
            <a:pPr>
              <a:defRPr/>
            </a:pPr>
            <a:r>
              <a:rPr lang="en-US" dirty="0" smtClean="0">
                <a:latin typeface="HZ Interstate Regular"/>
              </a:rPr>
              <a:t>Personal Travel Program</a:t>
            </a:r>
          </a:p>
          <a:p>
            <a:pPr>
              <a:defRPr/>
            </a:pPr>
            <a:r>
              <a:rPr lang="en-US" dirty="0" smtClean="0">
                <a:latin typeface="HZ Interstate Regular"/>
              </a:rPr>
              <a:t>Hertz Gold Rewards</a:t>
            </a:r>
          </a:p>
          <a:p>
            <a:pPr>
              <a:defRPr/>
            </a:pPr>
            <a:endParaRPr lang="en-US" dirty="0" smtClean="0">
              <a:latin typeface="HZ Interstate Regular"/>
            </a:endParaRPr>
          </a:p>
          <a:p>
            <a:pPr>
              <a:defRPr/>
            </a:pPr>
            <a:endParaRPr lang="en-US" dirty="0" smtClean="0">
              <a:latin typeface="HZ Interstate Regular"/>
            </a:endParaRPr>
          </a:p>
          <a:p>
            <a:pPr>
              <a:defRPr/>
            </a:pPr>
            <a:endParaRPr lang="en-US" dirty="0">
              <a:latin typeface="HZ Interstate Regular"/>
            </a:endParaRPr>
          </a:p>
          <a:p>
            <a:pPr marL="457200" lvl="1" indent="0">
              <a:buNone/>
              <a:defRPr/>
            </a:pPr>
            <a:endParaRPr lang="en-US" dirty="0" smtClean="0">
              <a:latin typeface="HZ Interstate Regular"/>
            </a:endParaRPr>
          </a:p>
          <a:p>
            <a:pPr lvl="1">
              <a:buFont typeface="Arial" panose="020B0604020202020204" pitchFamily="34" charset="0"/>
              <a:buChar char="•"/>
              <a:defRPr/>
            </a:pPr>
            <a:endParaRPr lang="en-US" dirty="0">
              <a:latin typeface="HZ Interstate Regular"/>
            </a:endParaRPr>
          </a:p>
          <a:p>
            <a:pPr lvl="1">
              <a:buFont typeface="Arial" panose="020B0604020202020204" pitchFamily="34" charset="0"/>
              <a:buChar char="•"/>
              <a:defRPr/>
            </a:pPr>
            <a:endParaRPr lang="en-US" dirty="0">
              <a:latin typeface="HZ Interstate Regular"/>
            </a:endParaRPr>
          </a:p>
          <a:p>
            <a:pPr lvl="1">
              <a:buFont typeface="Arial" panose="020B0604020202020204" pitchFamily="34" charset="0"/>
              <a:buChar char="•"/>
              <a:defRPr/>
            </a:pPr>
            <a:endParaRPr lang="en-US" dirty="0" smtClean="0">
              <a:latin typeface="HZ Interstate Regular"/>
            </a:endParaRPr>
          </a:p>
          <a:p>
            <a:pPr>
              <a:defRPr/>
            </a:pPr>
            <a:endParaRPr lang="en-US" dirty="0" smtClean="0">
              <a:latin typeface="HZ Interstate Regular"/>
            </a:endParaRPr>
          </a:p>
        </p:txBody>
      </p:sp>
      <p:sp>
        <p:nvSpPr>
          <p:cNvPr id="4" name="Slide Number Placeholder 3"/>
          <p:cNvSpPr>
            <a:spLocks noGrp="1"/>
          </p:cNvSpPr>
          <p:nvPr>
            <p:ph type="sldNum" sz="quarter" idx="11"/>
          </p:nvPr>
        </p:nvSpPr>
        <p:spPr/>
        <p:txBody>
          <a:bodyPr/>
          <a:lstStyle/>
          <a:p>
            <a:pPr>
              <a:defRPr/>
            </a:pPr>
            <a:fld id="{74393194-AF4B-4A43-BA37-510F20D4062E}" type="slidenum">
              <a:rPr lang="en-US" smtClean="0">
                <a:solidFill>
                  <a:prstClr val="black">
                    <a:tint val="75000"/>
                  </a:prstClr>
                </a:solidFill>
              </a:rPr>
              <a:pPr>
                <a:defRPr/>
              </a:pPr>
              <a:t>9</a:t>
            </a:fld>
            <a:endParaRPr lang="en-US">
              <a:solidFill>
                <a:prstClr val="black">
                  <a:tint val="75000"/>
                </a:prstClr>
              </a:solidFill>
            </a:endParaRPr>
          </a:p>
        </p:txBody>
      </p:sp>
    </p:spTree>
    <p:extLst>
      <p:ext uri="{BB962C8B-B14F-4D97-AF65-F5344CB8AC3E}">
        <p14:creationId xmlns:p14="http://schemas.microsoft.com/office/powerpoint/2010/main" val="1524317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734c7aed-17d8-43bc-af4f-336cf7c991d0"/>
  <p:tag name="ARTICULATE_SLIDE_PAUSE" val="1"/>
  <p:tag name="ARTICULATE_NAV_LEVEL" val="1"/>
  <p:tag name="ARTICULATE_PLAYLIST_ID" val="-1"/>
  <p:tag name="ARTICULATE_LOCK_SLIDE" val="0"/>
  <p:tag name="AUDIO_ID" val="280"/>
  <p:tag name="ELAPSEDTIME" val="18.9"/>
  <p:tag name="ARTICULATE_SLIDE_NAV" val="11"/>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f6e73ec-c29c-4f5e-899d-18e7beb6e4b6"/>
  <p:tag name="ARTICULATE_SLIDE_PAUSE" val="1"/>
  <p:tag name="ARTICULATE_NAV_LEVEL" val="1"/>
  <p:tag name="ARTICULATE_PLAYLIST_ID" val="-1"/>
  <p:tag name="ARTICULATE_LOCK_SLIDE" val="0"/>
  <p:tag name="AUDIO_ID" val="299"/>
  <p:tag name="ELAPSEDTIME" val="38.6"/>
  <p:tag name="ARTICULATE_SLIDE_NAV" val="7"/>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ca9f527c-1a4a-4ff1-a752-1bff83dc63b8"/>
  <p:tag name="ARTICULATE_SLIDE_PAUSE" val="1"/>
  <p:tag name="ARTICULATE_NAV_LEVEL" val="1"/>
  <p:tag name="ARTICULATE_PLAYLIST_ID" val="-1"/>
  <p:tag name="ARTICULATE_LOCK_SLIDE" val="0"/>
  <p:tag name="AUDIO_ID" val="298"/>
  <p:tag name="ELAPSEDTIME" val="16.7"/>
  <p:tag name="ARTICULATE_SLIDE_NAV" val="8"/>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46b6d8c2-1215-441c-9bb9-5a24a0b3f0c5"/>
  <p:tag name="ARTICULATE_SLIDE_PAUSE" val="1"/>
  <p:tag name="ARTICULATE_NAV_LEVEL" val="1"/>
  <p:tag name="ARTICULATE_PLAYLIST_ID" val="-1"/>
  <p:tag name="ARTICULATE_LOCK_SLIDE" val="0"/>
  <p:tag name="AUDIO_ID" val="301"/>
  <p:tag name="ELAPSEDTIME" val="20.7"/>
  <p:tag name="ARTICULATE_SLIDE_NAV" val="9"/>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0f4d09b8-3f07-4a16-8f2c-36ba03118b8f"/>
  <p:tag name="ARTICULATE_SLIDE_PAUSE" val="1"/>
  <p:tag name="ARTICULATE_NAV_LEVEL" val="1"/>
  <p:tag name="ARTICULATE_PLAYLIST_ID" val="-1"/>
  <p:tag name="ARTICULATE_LOCK_SLIDE" val="0"/>
  <p:tag name="AUDIO_ID" val="302"/>
  <p:tag name="ELAPSEDTIME" val="9.2"/>
  <p:tag name="ARTICULATE_SLIDE_NAV" val="10"/>
</p:tagLst>
</file>

<file path=ppt/theme/theme1.xml><?xml version="1.0" encoding="utf-8"?>
<a:theme xmlns:a="http://schemas.openxmlformats.org/drawingml/2006/main" name="Governor Dec4_5DRAFT">
  <a:themeElements>
    <a:clrScheme name="Peach Palette">
      <a:dk1>
        <a:srgbClr val="000000"/>
      </a:dk1>
      <a:lt1>
        <a:srgbClr val="FFFFFF"/>
      </a:lt1>
      <a:dk2>
        <a:srgbClr val="000000"/>
      </a:dk2>
      <a:lt2>
        <a:srgbClr val="808080"/>
      </a:lt2>
      <a:accent1>
        <a:srgbClr val="E3E899"/>
      </a:accent1>
      <a:accent2>
        <a:srgbClr val="D4E04C"/>
      </a:accent2>
      <a:accent3>
        <a:srgbClr val="7DBA00"/>
      </a:accent3>
      <a:accent4>
        <a:srgbClr val="299926"/>
      </a:accent4>
      <a:accent5>
        <a:srgbClr val="F56600"/>
      </a:accent5>
      <a:accent6>
        <a:srgbClr val="CF035C"/>
      </a:accent6>
      <a:hlink>
        <a:srgbClr val="299926"/>
      </a:hlink>
      <a:folHlink>
        <a:srgbClr val="99CC00"/>
      </a:folHlink>
    </a:clrScheme>
    <a:fontScheme name="Governor Dec4_5DRAF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Arial" charset="0"/>
          </a:defRPr>
        </a:defPPr>
      </a:lstStyle>
    </a:lnDef>
  </a:objectDefaults>
  <a:extraClrSchemeLst>
    <a:extraClrScheme>
      <a:clrScheme name="Governor Dec4_5DRA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overnor Dec4_5DRAF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overnor Dec4_5DRAF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overnor Dec4_5DRAF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overnor Dec4_5DRAF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overnor Dec4_5DRAF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overnor Dec4_5DRAF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overnor Dec4_5DRAF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overnor Dec4_5DRAF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overnor Dec4_5DRAF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overnor Dec4_5DRAF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overnor Dec4_5DRAF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ASAssetContentType" ma:contentTypeID="0x010100B2029F26138C4BFDA158A626F91E876A003A02FEC7EC5AC44E82864542632E2E46" ma:contentTypeVersion="66" ma:contentTypeDescription="This is used to create DOAS Asset Library" ma:contentTypeScope="" ma:versionID="97eedc6fba10352b8ad4c578ebf7166c">
  <xsd:schema xmlns:xsd="http://www.w3.org/2001/XMLSchema" xmlns:xs="http://www.w3.org/2001/XMLSchema" xmlns:p="http://schemas.microsoft.com/office/2006/metadata/properties" xmlns:ns2="0726195c-4e5f-403b-b0e6-5bc4fc6a495f" xmlns:ns3="64719721-3f2e-4037-a826-7fe00fbc2e3c" targetNamespace="http://schemas.microsoft.com/office/2006/metadata/properties" ma:root="true" ma:fieldsID="9b96d90983392e6d502ced9569a43495" ns2:_="" ns3:_="">
    <xsd:import namespace="0726195c-4e5f-403b-b0e6-5bc4fc6a495f"/>
    <xsd:import namespace="64719721-3f2e-4037-a826-7fe00fbc2e3c"/>
    <xsd:element name="properties">
      <xsd:complexType>
        <xsd:sequence>
          <xsd:element name="documentManagement">
            <xsd:complexType>
              <xsd:all>
                <xsd:element ref="ns2:CategoryDoc" minOccurs="0"/>
                <xsd:element ref="ns2:EffectiveDate"/>
                <xsd:element ref="ns2:DocumentDescription"/>
                <xsd:element ref="ns2:DisplayPriority" minOccurs="0"/>
                <xsd:element ref="ns3:b814ba249d91463a8222dc7318a2e120" minOccurs="0"/>
                <xsd:element ref="ns3:TaxCatchAll" minOccurs="0"/>
                <xsd:element ref="ns3:TaxCatchAllLabel" minOccurs="0"/>
                <xsd:element ref="ns3:TaxKeywordTaxHTField"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6195c-4e5f-403b-b0e6-5bc4fc6a495f" elementFormDefault="qualified">
    <xsd:import namespace="http://schemas.microsoft.com/office/2006/documentManagement/types"/>
    <xsd:import namespace="http://schemas.microsoft.com/office/infopath/2007/PartnerControls"/>
    <xsd:element name="CategoryDoc" ma:index="8" nillable="true" ma:displayName="Document Category" ma:default="none" ma:description="" ma:format="Dropdown" ma:internalName="CategoryDoc">
      <xsd:simpleType>
        <xsd:restriction base="dms:Choice">
          <xsd:enumeration value="none"/>
          <xsd:enumeration value="Goods Contract Supporting Docs"/>
          <xsd:enumeration value="Goods Contract Webinars"/>
          <xsd:enumeration value="Information Technology Supporting Docs"/>
          <xsd:enumeration value="Information Technology Webinars"/>
          <xsd:enumeration value="Infrastructure Supporting Docs"/>
          <xsd:enumeration value="Infrastructure Webinars"/>
          <xsd:enumeration value="Services/Special Projects Supporting Docs"/>
          <xsd:enumeration value="Services/Special Projects Webinars"/>
        </xsd:restriction>
      </xsd:simpleType>
    </xsd:element>
    <xsd:element name="EffectiveDate" ma:index="9" ma:displayName="Effective Date" ma:default="[today]" ma:description="" ma:format="DateTime" ma:internalName="EffectiveDate">
      <xsd:simpleType>
        <xsd:restriction base="dms:DateTime"/>
      </xsd:simpleType>
    </xsd:element>
    <xsd:element name="DocumentDescription" ma:index="10" ma:displayName="Document Description" ma:description="Note" ma:internalName="DocumentDescription">
      <xsd:simpleType>
        <xsd:restriction base="dms:Note">
          <xsd:maxLength value="255"/>
        </xsd:restriction>
      </xsd:simpleType>
    </xsd:element>
    <xsd:element name="DisplayPriority" ma:index="11" nillable="true" ma:displayName="Display Priority" ma:internalName="DisplayPriority">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4719721-3f2e-4037-a826-7fe00fbc2e3c" elementFormDefault="qualified">
    <xsd:import namespace="http://schemas.microsoft.com/office/2006/documentManagement/types"/>
    <xsd:import namespace="http://schemas.microsoft.com/office/infopath/2007/PartnerControls"/>
    <xsd:element name="b814ba249d91463a8222dc7318a2e120" ma:index="12" ma:taxonomy="true" ma:internalName="b814ba249d91463a8222dc7318a2e120" ma:taxonomyFieldName="BusinessServices" ma:displayName="Business Services" ma:readOnly="false" ma:default="" ma:fieldId="{b814ba24-9d91-463a-8222-dc7318a2e120}" ma:sspId="24303319-78b4-4866-9de0-bde40737f1d8" ma:termSetId="c54f94ba-c49d-48e8-b789-4a89780f2686" ma:anchorId="3e0b3416-4f48-409d-9643-5ee8099d9f40" ma:open="false" ma:isKeyword="false">
      <xsd:complexType>
        <xsd:sequence>
          <xsd:element ref="pc:Terms" minOccurs="0" maxOccurs="1"/>
        </xsd:sequence>
      </xsd:complexType>
    </xsd:element>
    <xsd:element name="TaxCatchAll" ma:index="13" nillable="true" ma:displayName="Taxonomy Catch All Column" ma:hidden="true" ma:list="{c085d1ce-44a5-47b0-af7a-48aa3d02d715}" ma:internalName="TaxCatchAll" ma:showField="CatchAllData"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c085d1ce-44a5-47b0-af7a-48aa3d02d715}" ma:internalName="TaxCatchAllLabel" ma:readOnly="true" ma:showField="CatchAllDataLabel" ma:web="0726195c-4e5f-403b-b0e6-5bc4fc6a495f">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Division" ma:index="18" nillable="true" ma:displayName="Division" ma:description="" ma:internalName="Divi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24303319-78b4-4866-9de0-bde40737f1d8" ContentTypeId="0x010100B2029F26138C4BFDA158A626F91E876A" PreviousValue="false"/>
</file>

<file path=customXml/item5.xml><?xml version="1.0" encoding="utf-8"?>
<p:properties xmlns:p="http://schemas.microsoft.com/office/2006/metadata/properties" xmlns:xsi="http://www.w3.org/2001/XMLSchema-instance">
  <documentManagement>
    <TaxCatchAll xmlns="64719721-3f2e-4037-a826-7fe00fbc2e3c">
      <Value>162</Value>
    </TaxCatchAll>
    <EffectiveDate xmlns="0726195c-4e5f-403b-b0e6-5bc4fc6a495f">2015-01-20T22:34:00+00:00</EffectiveDate>
    <Division xmlns="64719721-3f2e-4037-a826-7fe00fbc2e3c">State Purchasing</Division>
    <CategoryDoc xmlns="0726195c-4e5f-403b-b0e6-5bc4fc6a495f">Services/Special Projects Supporting Docs</CategoryDoc>
    <b814ba249d91463a8222dc7318a2e120 xmlns="64719721-3f2e-4037-a826-7fe00fbc2e3c">
      <Terms xmlns="http://schemas.microsoft.com/office/infopath/2007/PartnerControls">
        <TermInfo xmlns="http://schemas.microsoft.com/office/infopath/2007/PartnerControls">
          <TermName xmlns="http://schemas.microsoft.com/office/infopath/2007/PartnerControls">Statewide Contract Webinars</TermName>
          <TermId xmlns="http://schemas.microsoft.com/office/infopath/2007/PartnerControls">f3452e5d-f6ba-4b98-8466-b04135e3c91b</TermId>
        </TermInfo>
      </Terms>
    </b814ba249d91463a8222dc7318a2e120>
    <DocumentDescription xmlns="0726195c-4e5f-403b-b0e6-5bc4fc6a495f">Statewide Contract Webinar PowerPoint Template</DocumentDescription>
    <TaxKeywordTaxHTField xmlns="64719721-3f2e-4037-a826-7fe00fbc2e3c">
      <Terms xmlns="http://schemas.microsoft.com/office/infopath/2007/PartnerControls"/>
    </TaxKeywordTaxHTField>
    <DisplayPriority xmlns="0726195c-4e5f-403b-b0e6-5bc4fc6a495f">10</DisplayPriority>
  </documentManagement>
</p:properties>
</file>

<file path=customXml/itemProps1.xml><?xml version="1.0" encoding="utf-8"?>
<ds:datastoreItem xmlns:ds="http://schemas.openxmlformats.org/officeDocument/2006/customXml" ds:itemID="{DB4834B8-CB1E-4F5F-A2B4-114D599B786E}"/>
</file>

<file path=customXml/itemProps2.xml><?xml version="1.0" encoding="utf-8"?>
<ds:datastoreItem xmlns:ds="http://schemas.openxmlformats.org/officeDocument/2006/customXml" ds:itemID="{A2347167-5AD0-486D-87A5-AABF009339B0}"/>
</file>

<file path=customXml/itemProps3.xml><?xml version="1.0" encoding="utf-8"?>
<ds:datastoreItem xmlns:ds="http://schemas.openxmlformats.org/officeDocument/2006/customXml" ds:itemID="{03682F12-C2CE-44D4-92D9-E80870FEB313}"/>
</file>

<file path=customXml/itemProps4.xml><?xml version="1.0" encoding="utf-8"?>
<ds:datastoreItem xmlns:ds="http://schemas.openxmlformats.org/officeDocument/2006/customXml" ds:itemID="{4A943CE8-80EC-481D-A6B0-8057CE8721F5}"/>
</file>

<file path=customXml/itemProps5.xml><?xml version="1.0" encoding="utf-8"?>
<ds:datastoreItem xmlns:ds="http://schemas.openxmlformats.org/officeDocument/2006/customXml" ds:itemID="{8C5C60F5-DFD0-4884-86A7-11F7831B0E70}"/>
</file>

<file path=docProps/app.xml><?xml version="1.0" encoding="utf-8"?>
<Properties xmlns="http://schemas.openxmlformats.org/officeDocument/2006/extended-properties" xmlns:vt="http://schemas.openxmlformats.org/officeDocument/2006/docPropsVTypes">
  <Template>Governor Dec4_5DRAFT</Template>
  <TotalTime>20495</TotalTime>
  <Words>1531</Words>
  <Application>Microsoft Office PowerPoint</Application>
  <PresentationFormat>On-screen Show (4:3)</PresentationFormat>
  <Paragraphs>397</Paragraphs>
  <Slides>29</Slides>
  <Notes>7</Notes>
  <HiddenSlides>0</HiddenSlides>
  <MMClips>0</MMClips>
  <ScaleCrop>false</ScaleCrop>
  <HeadingPairs>
    <vt:vector size="10"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29</vt:i4>
      </vt:variant>
      <vt:variant>
        <vt:lpstr>Custom Shows</vt:lpstr>
      </vt:variant>
      <vt:variant>
        <vt:i4>1</vt:i4>
      </vt:variant>
    </vt:vector>
  </HeadingPairs>
  <TitlesOfParts>
    <vt:vector size="42" baseType="lpstr">
      <vt:lpstr>Arial Unicode MS</vt:lpstr>
      <vt:lpstr>MS PGothic</vt:lpstr>
      <vt:lpstr>Arial</vt:lpstr>
      <vt:lpstr>Calibri</vt:lpstr>
      <vt:lpstr>HZ Interstate Regular</vt:lpstr>
      <vt:lpstr>Times New Roman</vt:lpstr>
      <vt:lpstr>Wingdings</vt:lpstr>
      <vt:lpstr>Governor Dec4_5DRAFT</vt:lpstr>
      <vt:lpstr>Custom Design</vt:lpstr>
      <vt:lpstr>Office Theme</vt:lpstr>
      <vt:lpstr>1_Office Theme</vt:lpstr>
      <vt:lpstr>Photo Editor Photo</vt:lpstr>
      <vt:lpstr>Vehicle Rental Statewide Contracts</vt:lpstr>
      <vt:lpstr>Your Presenter State Purchasing Division – Statewide Contracts</vt:lpstr>
      <vt:lpstr>Supplier Partner Representatives</vt:lpstr>
      <vt:lpstr>Purpose of this Webinar State Purchasing Division – Statewide Contracts</vt:lpstr>
      <vt:lpstr>Purpose of this Webinar State Purchasing Division – Statewide Contracts</vt:lpstr>
      <vt:lpstr>Sourcing Process Overview</vt:lpstr>
      <vt:lpstr>Statewide Contract Details State Purchasing Division – Statewide Contracts</vt:lpstr>
      <vt:lpstr>Vehicle Rental Services Providers</vt:lpstr>
      <vt:lpstr>Hertz/State of GA Rental Program</vt:lpstr>
      <vt:lpstr> Enterprise &amp; State of Georgia </vt:lpstr>
      <vt:lpstr>PowerPoint Presentation</vt:lpstr>
      <vt:lpstr>Capitol Hill and Inter-State (Airport) Rental Rates</vt:lpstr>
      <vt:lpstr>In-State Rental Rates</vt:lpstr>
      <vt:lpstr>15 Passenger Bus and Other Bus Types</vt:lpstr>
      <vt:lpstr>Key Benefits State Purchasing Division – Statewide Contracts</vt:lpstr>
      <vt:lpstr>Where to Find this Statewide Contract State Purchasing Division – Statewide Contracts</vt:lpstr>
      <vt:lpstr>Where to Find this Statewide Contract State Purchasing Division – Statewide Contracts</vt:lpstr>
      <vt:lpstr>Where to Find this Statewide Contract State Purchasing Division – Statewide Contracts</vt:lpstr>
      <vt:lpstr>PowerPoint Presentation</vt:lpstr>
      <vt:lpstr>Statewide Contracts Index</vt:lpstr>
      <vt:lpstr>SWC Index for Window Shoppers</vt:lpstr>
      <vt:lpstr>SWC for Window Shoppers</vt:lpstr>
      <vt:lpstr>Team Georgia Marketplace Contracts</vt:lpstr>
      <vt:lpstr>How to use this contract State Purchasing Division – Statewide Contracts</vt:lpstr>
      <vt:lpstr>Frequently Asked Questions State Purchasing Division – Statewide Contracts</vt:lpstr>
      <vt:lpstr>For more information State Purchasing Division – Statewide Contracts</vt:lpstr>
      <vt:lpstr>Supplier Contact Information</vt:lpstr>
      <vt:lpstr>Questions…</vt:lpstr>
      <vt:lpstr>PowerPoint Presentation</vt:lpstr>
      <vt:lpstr>Custom Show 1</vt:lpstr>
    </vt:vector>
  </TitlesOfParts>
  <Company>GTA State of Georgia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Contract Webinar PowerPoint Template</dc:title>
  <dc:creator>Georgia Technology Authority</dc:creator>
  <cp:keywords/>
  <cp:lastModifiedBy>Sapong, Samuel</cp:lastModifiedBy>
  <cp:revision>964</cp:revision>
  <cp:lastPrinted>2013-10-03T12:29:40Z</cp:lastPrinted>
  <dcterms:created xsi:type="dcterms:W3CDTF">2007-11-28T18:06:31Z</dcterms:created>
  <dcterms:modified xsi:type="dcterms:W3CDTF">2015-03-24T21:19:38Z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unication Folders">
    <vt:lpwstr/>
  </property>
  <property fmtid="{D5CDD505-2E9C-101B-9397-08002B2CF9AE}" pid="3" name="Document Status">
    <vt:lpwstr>Final</vt:lpwstr>
  </property>
  <property fmtid="{D5CDD505-2E9C-101B-9397-08002B2CF9AE}" pid="4" name="Content">
    <vt:lpwstr>Communications - Powerpoint</vt:lpwstr>
  </property>
  <property fmtid="{D5CDD505-2E9C-101B-9397-08002B2CF9AE}" pid="5" name="ContentType">
    <vt:lpwstr>Document</vt:lpwstr>
  </property>
  <property fmtid="{D5CDD505-2E9C-101B-9397-08002B2CF9AE}" pid="6" name="Communication Folder">
    <vt:lpwstr/>
  </property>
  <property fmtid="{D5CDD505-2E9C-101B-9397-08002B2CF9AE}" pid="7" name="ContentTypeId">
    <vt:lpwstr>0x010100B2029F26138C4BFDA158A626F91E876A003A02FEC7EC5AC44E82864542632E2E46</vt:lpwstr>
  </property>
  <property fmtid="{D5CDD505-2E9C-101B-9397-08002B2CF9AE}" pid="8" name="display_urn:schemas-microsoft-com:office:office#Editor">
    <vt:lpwstr>DOAS-GA-GOV\dfile</vt:lpwstr>
  </property>
  <property fmtid="{D5CDD505-2E9C-101B-9397-08002B2CF9AE}" pid="9" name="xd_Signature">
    <vt:lpwstr/>
  </property>
  <property fmtid="{D5CDD505-2E9C-101B-9397-08002B2CF9AE}" pid="10" name="TemplateUrl">
    <vt:lpwstr/>
  </property>
  <property fmtid="{D5CDD505-2E9C-101B-9397-08002B2CF9AE}" pid="11" name="xd_ProgID">
    <vt:lpwstr/>
  </property>
  <property fmtid="{D5CDD505-2E9C-101B-9397-08002B2CF9AE}" pid="12" name="display_urn:schemas-microsoft-com:office:office#Author">
    <vt:lpwstr>DOAS-GA-GOV\dfile</vt:lpwstr>
  </property>
  <property fmtid="{D5CDD505-2E9C-101B-9397-08002B2CF9AE}" pid="13" name="TaxKeyword">
    <vt:lpwstr/>
  </property>
  <property fmtid="{D5CDD505-2E9C-101B-9397-08002B2CF9AE}" pid="14" name="BusinessServices">
    <vt:lpwstr>162;#Statewide Contract Webinars|f3452e5d-f6ba-4b98-8466-b04135e3c91b</vt:lpwstr>
  </property>
</Properties>
</file>